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9"/>
  </p:notesMasterIdLst>
  <p:sldIdLst>
    <p:sldId id="262" r:id="rId2"/>
    <p:sldId id="268" r:id="rId3"/>
    <p:sldId id="256" r:id="rId4"/>
    <p:sldId id="257" r:id="rId5"/>
    <p:sldId id="271" r:id="rId6"/>
    <p:sldId id="281" r:id="rId7"/>
    <p:sldId id="282" r:id="rId8"/>
    <p:sldId id="270" r:id="rId9"/>
    <p:sldId id="258" r:id="rId10"/>
    <p:sldId id="269" r:id="rId11"/>
    <p:sldId id="264" r:id="rId12"/>
    <p:sldId id="276" r:id="rId13"/>
    <p:sldId id="277" r:id="rId14"/>
    <p:sldId id="275" r:id="rId15"/>
    <p:sldId id="265" r:id="rId16"/>
    <p:sldId id="272" r:id="rId17"/>
    <p:sldId id="285" r:id="rId18"/>
    <p:sldId id="266" r:id="rId19"/>
    <p:sldId id="280" r:id="rId20"/>
    <p:sldId id="283" r:id="rId21"/>
    <p:sldId id="273" r:id="rId22"/>
    <p:sldId id="278" r:id="rId23"/>
    <p:sldId id="284" r:id="rId24"/>
    <p:sldId id="279" r:id="rId25"/>
    <p:sldId id="267" r:id="rId26"/>
    <p:sldId id="286" r:id="rId27"/>
    <p:sldId id="287" r:id="rId28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30"/>
      <p:bold r:id="rId31"/>
      <p:italic r:id="rId32"/>
      <p:boldItalic r:id="rId33"/>
    </p:embeddedFont>
    <p:embeddedFont>
      <p:font typeface="DingMaps" panose="020B0604020202020204" pitchFamily="2" charset="0"/>
      <p:regular r:id="rId34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33CC33"/>
    <a:srgbClr val="FF0000"/>
    <a:srgbClr val="00CC00"/>
    <a:srgbClr val="3399FF"/>
    <a:srgbClr val="FF9900"/>
    <a:srgbClr val="FFFF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102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9C5A1B1D-6AF1-6311-4033-17106595E3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8CC7571-EA78-FD25-04CD-7AE50D505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F6990250-19B5-B95F-5F8A-7E2B6FBEEC0F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67477E59-5044-CEDB-1802-675B58F5CB5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B60DD66E-497D-0D11-B95B-35A4553AC8F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F4B02949-C316-12AE-258E-5729232A6E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0071BD-28CC-4DCE-AB78-1A80FEFE60B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CBD9253-9845-8CDA-096D-7B80EE00D1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A489D8-3CCD-4A75-B183-5ABA47C70E0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CA8F0E56-7D52-A135-87F5-A5D8DB5C508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CA763449-1DC2-3BD6-5683-876D9BFEC6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953F06E-3254-2F40-8956-A539898D25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B11674-2B5E-4733-873D-728D14911B19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434C1ABE-BDB1-D655-CFF6-A3B3DB2EAA6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D4EBDC5D-CCB2-2D54-F18F-285D01F4C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9A114B9-BE65-F1E0-2277-DD564FA8ED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AAF6BA-6F15-406D-8FE4-C8CC5FF56528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5CBA6D17-F685-CD5D-2CA1-E2BF5EC5962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50AFF1D0-03AA-4357-C98A-0A0CBF8DE5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0040298-DC35-210B-E92C-8F0DF87C77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DA5423-9AC9-431A-BCBE-0CECAE074CA2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434E98FE-8D3C-A3DC-5C14-0B21BDAEB01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1C9D4073-41E6-409C-2BEE-55D21418F5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11BEDBE-A311-ADC4-7DA1-EC46D2BE11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EEFE5D-D9AF-49A8-8E20-A7367F8596D6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13F81740-5B70-02FA-93C6-A4B70383B45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E82E6CA5-5BAC-4EF5-E98D-F84D231084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A985E89-8840-9464-9F20-7AC5ADCD80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9C3631-6B9C-44DC-929A-6E083AE7CCCC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77F99B52-424F-FCD3-C53B-76220A531FA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C3A4D5EE-B401-88ED-2993-BB4DCA9159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2F50EAC-ABF2-8A0F-6E55-A99201025F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034AFB-A4EC-48BB-999B-FDA000BD0358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CE5E14E1-A743-BDE0-F0B4-61390D39064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EAAE12B5-07E0-544A-A7B6-F878D97729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824DF4A-1898-7131-5596-BF28EBEA84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E94647-5721-42EE-9D2B-74D61D1F266A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F244C343-B79B-0821-CC80-0CDFA634B74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4DA04154-51F8-1A17-2FA8-CBAF69A8EB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9FE030E-2E69-BA4C-6D0B-59F2B1A3F3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6328F7-3C3F-461E-ACCB-D4B69EE352BD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77BC5014-1A71-F2F9-7B9A-57EBE0FF265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846A055B-B4CE-34FE-628B-34D9A952C1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90EBE3A-EFAD-4525-6FBC-9A52D89BA4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D13EFD-0939-461E-9262-0C6466D03BB9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F1C3ACBE-7685-07E9-B5CD-5D6DE4A8F87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61381BE4-86CD-B50D-723D-D0735E3112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0F5490C-EA33-7AAA-C406-87B43446CF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874D4A-2770-4C54-931B-8D2980639968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9F0A1088-7D13-CCE8-B2DC-E28A1F6508F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DAEA7B1E-81AA-02B4-4CC5-C0EC0882AC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5497DB2-BC48-A882-2319-AD1A9C979D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641AD4-28AE-47E4-9492-41D441EAF7E3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1D96AFC9-92E2-AFD5-DC65-825F00382C3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2EC238C-552B-422E-06AE-52BE68F840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2AF684A-EB46-F828-A21A-B71515D0AE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C59507-19B3-4A49-82C1-B7950C9777B9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5A5B37AF-C9FA-8E79-9898-E48F9B1F360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D275597B-241A-B630-AD9A-E5006E8E75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2F1813D-9669-5FD0-7604-96CEEB2155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F66861-0340-496B-A6FA-EE7B7C4324B6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F0EC663B-EE51-E4CF-2848-7F1A0642D9C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2ECCC46F-1EE3-2197-B683-57B9EA278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AC33532-B2FA-155C-CA99-079AED759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76839A-3824-45A5-98AF-D12D264FF35B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68338852-FBB4-6CDB-7C77-BDAE97C6B9F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EEA9D123-3032-2C5D-3C89-ACCDD08A93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7717251-4402-A4A9-64BA-A486D8336F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3B74CF-3356-4785-9238-0D9DF6F0CCA1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A0CD9122-6A84-D938-F4A9-AB2A62F9E58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3CBC1C6C-E5E9-9F14-7ED6-CBBD17347E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8DE603E-C461-B850-65E2-16F855FD32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26E350-9EC9-4091-A373-04B20DDE0307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DCF71225-D0F2-9867-5E4C-D4F6662B2B1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D563B062-7619-C058-AA0A-8AC13B630D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C9A9F20-563C-A128-5915-2397BA9FB4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F624B4-19AB-45A0-A925-FAE75C65D584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827DA054-A620-B28C-1C95-B4B0349B715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B54A9C4E-5311-E35C-6592-015BD86CE0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E2450B0-9286-E522-C824-0797DD87CE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B62A86-5CD6-476E-A4BC-23E783F3E276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243C3D72-E78F-032A-2150-31DDE2EC835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343E393D-6085-2909-99B9-D425B0093C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BB17CE5-2F89-C937-0BF4-8AA73A5DFE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E18F31-37AB-4D1A-9110-BE4A6B2D541B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CB9008F2-C5F8-6356-6AF0-0B67DF0699F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07F878C4-D59D-466A-9066-FE4C014950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3F61C4F-C65F-6A15-DDDD-A6715F056B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2F9789-A4CB-4862-A8C2-5BFC86707617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E0D0A8F6-5632-1E75-B248-A991FBCBF01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274910A3-10ED-8EED-3991-BEB98A357C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BB47666-29EB-4DC8-8341-53B75FF6A8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6609A1-D198-495F-988C-AF635F6BBC11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64255CD3-F110-DA9F-8A3B-DD9AE7B45F3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6B1BBCC6-FC7E-EAD0-99FA-60F2E1009B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9E1B215-867C-35D4-26C8-414936659A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7D1583-6249-4E08-9644-66AFE015CFD5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B8B7D893-F63F-E6C2-8B74-EE9B9A4FCD0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12335809-5D79-42A7-C8D4-3D089A1939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82931C4-0868-A7FC-290C-BA87788BA1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5A2733-2871-4B1E-84EF-5645E952511B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FF216A9A-80E3-6734-20F9-B3E13618806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BFDF4BB9-416B-AB18-CE84-CEC6690B58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64BB05E-EF7D-3BCF-ED98-129403F08B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EA02FD-4999-4633-A526-6BBA6AEE01AB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2F99FC87-3B10-F198-457C-CD8F6E9A3FA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F87AE9BC-3AE7-A9EA-9E5B-EA0F440C5B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3727903-22F9-D3B6-D189-8FD0AF0ED8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0194EE-84F0-4E9C-8C65-166EBF3314D2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2C970699-337E-EFAC-95BE-139C1C0D071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DEFD966D-7FEE-A7D5-5B8A-EF3DBB8CA3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44A59CF-28E6-9361-AE73-7829189BEF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725C96-8D9E-4CA7-8A58-DD058A485A8C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2D37BC6D-45C5-F069-C95E-431F0466596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B6FEDC61-FF17-E2CF-E002-C46FF77088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D0EE4-9A06-2174-DFF0-D0EB60189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93C71B-BBA7-6B17-62B7-E8B4C57F9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61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F4F39-F009-81C0-C4C6-028C60AFE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C81F0-9E4A-52B9-9C46-6438278DE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907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BCFF1-1089-E436-A100-E414F7E17D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FC83F-EBDB-286F-7D73-BB0083A6C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97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56AE2-03A7-83BA-3593-84758336F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25B99-A9B4-F249-7C63-2E56AC712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05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CBC08-3B18-28F7-04FE-5E4B861B0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913E6-E297-88B7-001A-E7A7FFC40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63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40AED-FDF3-3400-7715-D9AB85AAB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A78B2-6A19-8763-F216-1DD22D358E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D863F5-FE0E-2393-569A-5B00BEB27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160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01B41-C613-3A13-2384-7A468EB3F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8507C-FE63-4352-9B10-835E6B178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B8B331-1921-A860-7BB2-F124525ED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47FCB-1714-061E-2C53-7874A4AE9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40F69C-D929-DA46-1EEA-8706F76570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611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0BDCA-A579-F237-3D61-8AC275D54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73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652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C3A62-DC53-2B05-52CA-E4E18525F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72B32-BAA6-2D16-9D36-080E5A5F0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F44EFD-0AE1-EA59-6453-2875C1D22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5173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706B4-80B7-6D6A-472A-E186480E5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AE1EC3-7532-7241-4835-C0EFC6DA9B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A6753E-153E-2EFD-FBAB-615D512F6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86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gif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>
            <a:extLst>
              <a:ext uri="{FF2B5EF4-FFF2-40B4-BE49-F238E27FC236}">
                <a16:creationId xmlns:a16="http://schemas.microsoft.com/office/drawing/2014/main" id="{20245707-8CB8-F06C-418F-D1D278BC6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9"/>
          <a:stretch>
            <a:fillRect/>
          </a:stretch>
        </p:blipFill>
        <p:spPr bwMode="auto">
          <a:xfrm>
            <a:off x="3505200" y="1066800"/>
            <a:ext cx="3276600" cy="4495800"/>
          </a:xfrm>
          <a:prstGeom prst="rect">
            <a:avLst/>
          </a:prstGeom>
          <a:noFill/>
          <a:effectLst>
            <a:outerShdw dist="52363" dir="17042175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>
            <a:extLst>
              <a:ext uri="{FF2B5EF4-FFF2-40B4-BE49-F238E27FC236}">
                <a16:creationId xmlns:a16="http://schemas.microsoft.com/office/drawing/2014/main" id="{A8E7EF59-A0D5-79BB-B2C6-50E8DFC58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2400"/>
            <a:ext cx="333375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CFF2D533-1CCB-1125-777B-054E327EB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"/>
          <a:stretch>
            <a:fillRect/>
          </a:stretch>
        </p:blipFill>
        <p:spPr bwMode="auto">
          <a:xfrm>
            <a:off x="7088188" y="3657600"/>
            <a:ext cx="1827212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>
            <a:extLst>
              <a:ext uri="{FF2B5EF4-FFF2-40B4-BE49-F238E27FC236}">
                <a16:creationId xmlns:a16="http://schemas.microsoft.com/office/drawing/2014/main" id="{FA3B7142-47B5-C6CD-3697-71EBA324C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>
            <a:extLst>
              <a:ext uri="{FF2B5EF4-FFF2-40B4-BE49-F238E27FC236}">
                <a16:creationId xmlns:a16="http://schemas.microsoft.com/office/drawing/2014/main" id="{36C37103-F440-B17D-6314-1EE9D8D9C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4495800"/>
            <a:ext cx="15716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>
            <a:extLst>
              <a:ext uri="{FF2B5EF4-FFF2-40B4-BE49-F238E27FC236}">
                <a16:creationId xmlns:a16="http://schemas.microsoft.com/office/drawing/2014/main" id="{86A976E2-F466-6241-DB74-E5097D3CF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"/>
            <a:ext cx="2820988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WordArt 4">
            <a:extLst>
              <a:ext uri="{FF2B5EF4-FFF2-40B4-BE49-F238E27FC236}">
                <a16:creationId xmlns:a16="http://schemas.microsoft.com/office/drawing/2014/main" id="{E577864B-2D61-2F24-3C25-DCDB996F032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5600" y="762000"/>
            <a:ext cx="3810000" cy="434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GB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CC00"/>
                </a:solidFill>
                <a:effectLst>
                  <a:outerShdw dist="63500" dir="3187806" algn="ctr" rotWithShape="0">
                    <a:srgbClr val="FF9900"/>
                  </a:outerShdw>
                </a:effectLst>
                <a:latin typeface="Comic Sans MS" panose="030F0702030302020204" pitchFamily="66" charset="0"/>
              </a:rPr>
              <a:t>The</a:t>
            </a:r>
          </a:p>
          <a:p>
            <a:r>
              <a:rPr lang="en-GB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CC00"/>
                </a:solidFill>
                <a:effectLst>
                  <a:outerShdw dist="63500" dir="3187806" algn="ctr" rotWithShape="0">
                    <a:srgbClr val="FF9900"/>
                  </a:outerShdw>
                </a:effectLst>
                <a:latin typeface="Comic Sans MS" panose="030F0702030302020204" pitchFamily="66" charset="0"/>
              </a:rPr>
              <a:t>Geography</a:t>
            </a:r>
          </a:p>
          <a:p>
            <a:r>
              <a:rPr lang="en-GB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CC00"/>
                </a:solidFill>
                <a:effectLst>
                  <a:outerShdw dist="63500" dir="3187806" algn="ctr" rotWithShape="0">
                    <a:srgbClr val="FF9900"/>
                  </a:outerShdw>
                </a:effectLst>
                <a:latin typeface="Comic Sans MS" panose="030F0702030302020204" pitchFamily="66" charset="0"/>
              </a:rPr>
              <a:t>of</a:t>
            </a:r>
          </a:p>
          <a:p>
            <a:r>
              <a:rPr lang="en-GB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CC00"/>
                </a:solidFill>
                <a:effectLst>
                  <a:outerShdw dist="63500" dir="3187806" algn="ctr" rotWithShape="0">
                    <a:srgbClr val="FF9900"/>
                  </a:outerShdw>
                </a:effectLst>
                <a:latin typeface="Comic Sans MS" panose="030F0702030302020204" pitchFamily="66" charset="0"/>
              </a:rPr>
              <a:t>Africa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24753F47-36F8-9E67-490D-7626A5C5E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700713"/>
            <a:ext cx="6248400" cy="10048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33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9933"/>
                </a:solidFill>
                <a:latin typeface="Comic Sans MS" panose="030F0702030302020204" pitchFamily="66" charset="0"/>
              </a:rPr>
              <a:t>Mr. Clutter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9933"/>
                </a:solidFill>
                <a:latin typeface="Comic Sans MS" panose="030F0702030302020204" pitchFamily="66" charset="0"/>
              </a:rPr>
              <a:t>VMS Library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4A322A1B-E713-4020-7393-15A7EFFD0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52400"/>
            <a:ext cx="5867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CCFF99"/>
                </a:solidFill>
                <a:latin typeface="Comic Sans MS" panose="030F0702030302020204" pitchFamily="66" charset="0"/>
              </a:rPr>
              <a:t>The African Plateau</a:t>
            </a:r>
          </a:p>
        </p:txBody>
      </p:sp>
      <p:pic>
        <p:nvPicPr>
          <p:cNvPr id="16389" name="Picture 5">
            <a:extLst>
              <a:ext uri="{FF2B5EF4-FFF2-40B4-BE49-F238E27FC236}">
                <a16:creationId xmlns:a16="http://schemas.microsoft.com/office/drawing/2014/main" id="{FF2CE293-EA52-30F8-D41F-E549FC48A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0600"/>
            <a:ext cx="5227638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F1006386-5AF5-0907-8236-E841A8C0F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"/>
            <a:ext cx="5583238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7" name="Text Box 7">
            <a:extLst>
              <a:ext uri="{FF2B5EF4-FFF2-40B4-BE49-F238E27FC236}">
                <a16:creationId xmlns:a16="http://schemas.microsoft.com/office/drawing/2014/main" id="{8C829CCA-B3C1-7D21-3D55-861D7C7B6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0825"/>
            <a:ext cx="2438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Comic Sans MS" panose="030F0702030302020204" pitchFamily="66" charset="0"/>
              </a:rPr>
              <a:t>Deserts</a:t>
            </a:r>
          </a:p>
        </p:txBody>
      </p:sp>
      <p:sp>
        <p:nvSpPr>
          <p:cNvPr id="10248" name="Text Box 8">
            <a:extLst>
              <a:ext uri="{FF2B5EF4-FFF2-40B4-BE49-F238E27FC236}">
                <a16:creationId xmlns:a16="http://schemas.microsoft.com/office/drawing/2014/main" id="{79D79625-9E10-C5D8-5309-052A03815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7526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FF0000"/>
                </a:solidFill>
              </a:rPr>
              <a:t>Sahara Desert</a:t>
            </a:r>
          </a:p>
        </p:txBody>
      </p:sp>
      <p:sp>
        <p:nvSpPr>
          <p:cNvPr id="10249" name="Text Box 9">
            <a:extLst>
              <a:ext uri="{FF2B5EF4-FFF2-40B4-BE49-F238E27FC236}">
                <a16:creationId xmlns:a16="http://schemas.microsoft.com/office/drawing/2014/main" id="{28EE438C-E053-9F2C-CB8D-B4EFC274C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0574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FF0000"/>
                </a:solidFill>
              </a:rPr>
              <a:t>Sahel</a:t>
            </a:r>
          </a:p>
        </p:txBody>
      </p:sp>
      <p:sp>
        <p:nvSpPr>
          <p:cNvPr id="10250" name="Text Box 10">
            <a:extLst>
              <a:ext uri="{FF2B5EF4-FFF2-40B4-BE49-F238E27FC236}">
                <a16:creationId xmlns:a16="http://schemas.microsoft.com/office/drawing/2014/main" id="{3DE7FEE9-69F7-81AF-4A61-79102235DE55}"/>
              </a:ext>
            </a:extLst>
          </p:cNvPr>
          <p:cNvSpPr txBox="1">
            <a:spLocks noChangeArrowheads="1"/>
          </p:cNvSpPr>
          <p:nvPr/>
        </p:nvSpPr>
        <p:spPr bwMode="auto">
          <a:xfrm rot="-1031913">
            <a:off x="5943600" y="5486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FF0000"/>
                </a:solidFill>
              </a:rPr>
              <a:t>Kalahari Desert</a:t>
            </a:r>
          </a:p>
        </p:txBody>
      </p:sp>
      <p:sp>
        <p:nvSpPr>
          <p:cNvPr id="10251" name="Text Box 11">
            <a:extLst>
              <a:ext uri="{FF2B5EF4-FFF2-40B4-BE49-F238E27FC236}">
                <a16:creationId xmlns:a16="http://schemas.microsoft.com/office/drawing/2014/main" id="{0292D0AD-3257-EC68-5179-CBC1F9B12318}"/>
              </a:ext>
            </a:extLst>
          </p:cNvPr>
          <p:cNvSpPr txBox="1">
            <a:spLocks noChangeArrowheads="1"/>
          </p:cNvSpPr>
          <p:nvPr/>
        </p:nvSpPr>
        <p:spPr bwMode="auto">
          <a:xfrm rot="4180612">
            <a:off x="5052219" y="5006181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FF0000"/>
                </a:solidFill>
              </a:rPr>
              <a:t>Namib Desert</a:t>
            </a:r>
          </a:p>
        </p:txBody>
      </p:sp>
      <p:sp>
        <p:nvSpPr>
          <p:cNvPr id="10252" name="Text Box 12">
            <a:extLst>
              <a:ext uri="{FF2B5EF4-FFF2-40B4-BE49-F238E27FC236}">
                <a16:creationId xmlns:a16="http://schemas.microsoft.com/office/drawing/2014/main" id="{F6C18519-6D03-F1BF-D902-9AAD5166B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2192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FF0000"/>
                </a:solidFill>
              </a:rPr>
              <a:t>Libyan Desert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0249" grpId="0"/>
      <p:bldP spid="102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55614722-1373-B8B8-EE4B-B6A5628D0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52400"/>
            <a:ext cx="678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CCFF99"/>
                </a:solidFill>
                <a:latin typeface="Comic Sans MS" panose="030F0702030302020204" pitchFamily="66" charset="0"/>
              </a:rPr>
              <a:t>The Sahara Desert</a:t>
            </a:r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00C2E709-9DDB-D98A-D311-A09055DB9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95800"/>
            <a:ext cx="31242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>
            <a:extLst>
              <a:ext uri="{FF2B5EF4-FFF2-40B4-BE49-F238E27FC236}">
                <a16:creationId xmlns:a16="http://schemas.microsoft.com/office/drawing/2014/main" id="{DCDC0CB4-27C3-1FD5-0675-CDF2FF5A8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90600"/>
            <a:ext cx="607695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>
            <a:extLst>
              <a:ext uri="{FF2B5EF4-FFF2-40B4-BE49-F238E27FC236}">
                <a16:creationId xmlns:a16="http://schemas.microsoft.com/office/drawing/2014/main" id="{9BAE23FC-06EA-2626-8BD6-A01729E4F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73550"/>
            <a:ext cx="3998913" cy="258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A8037DAE-9966-C826-B609-062C42E3E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81000"/>
            <a:ext cx="678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CCFF99"/>
                </a:solidFill>
                <a:latin typeface="Comic Sans MS" panose="030F0702030302020204" pitchFamily="66" charset="0"/>
              </a:rPr>
              <a:t>Desertification</a:t>
            </a:r>
          </a:p>
        </p:txBody>
      </p:sp>
      <p:pic>
        <p:nvPicPr>
          <p:cNvPr id="24582" name="Picture 6">
            <a:extLst>
              <a:ext uri="{FF2B5EF4-FFF2-40B4-BE49-F238E27FC236}">
                <a16:creationId xmlns:a16="http://schemas.microsoft.com/office/drawing/2014/main" id="{5BF74E1B-5711-DAF3-B8C8-1B61CDFDA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81200"/>
            <a:ext cx="5257800" cy="361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94D19B55-0DBD-6975-8714-3E872795B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28600"/>
            <a:ext cx="678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CCFF99"/>
                </a:solidFill>
                <a:latin typeface="Comic Sans MS" panose="030F0702030302020204" pitchFamily="66" charset="0"/>
              </a:rPr>
              <a:t>The Sahel</a:t>
            </a:r>
          </a:p>
        </p:txBody>
      </p:sp>
      <p:pic>
        <p:nvPicPr>
          <p:cNvPr id="22533" name="Picture 5">
            <a:extLst>
              <a:ext uri="{FF2B5EF4-FFF2-40B4-BE49-F238E27FC236}">
                <a16:creationId xmlns:a16="http://schemas.microsoft.com/office/drawing/2014/main" id="{93BD2676-BCF5-8C75-33DC-7B85363B9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24200"/>
            <a:ext cx="41910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>
            <a:extLst>
              <a:ext uri="{FF2B5EF4-FFF2-40B4-BE49-F238E27FC236}">
                <a16:creationId xmlns:a16="http://schemas.microsoft.com/office/drawing/2014/main" id="{AF56ACDD-52A1-C5B3-1A11-F2EABA9CF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360362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F88919B0-B049-C909-E618-F25FEB285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"/>
            <a:ext cx="5583238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Text Box 3">
            <a:extLst>
              <a:ext uri="{FF2B5EF4-FFF2-40B4-BE49-F238E27FC236}">
                <a16:creationId xmlns:a16="http://schemas.microsoft.com/office/drawing/2014/main" id="{613FFFCA-D9C2-1E4B-7025-1EA823721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0825"/>
            <a:ext cx="2438400" cy="2289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33CC33"/>
                </a:solidFill>
                <a:latin typeface="Comic Sans MS" panose="030F0702030302020204" pitchFamily="66" charset="0"/>
              </a:rPr>
              <a:t>Valleys</a:t>
            </a:r>
          </a:p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33CC33"/>
                </a:solidFill>
                <a:latin typeface="Comic Sans MS" panose="030F0702030302020204" pitchFamily="66" charset="0"/>
              </a:rPr>
              <a:t>&amp;</a:t>
            </a:r>
          </a:p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33CC33"/>
                </a:solidFill>
                <a:latin typeface="Comic Sans MS" panose="030F0702030302020204" pitchFamily="66" charset="0"/>
              </a:rPr>
              <a:t>Plains</a:t>
            </a:r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E271F2FA-7B15-242F-4C76-1991A118CBFC}"/>
              </a:ext>
            </a:extLst>
          </p:cNvPr>
          <p:cNvSpPr txBox="1">
            <a:spLocks noChangeArrowheads="1"/>
          </p:cNvSpPr>
          <p:nvPr/>
        </p:nvSpPr>
        <p:spPr bwMode="auto">
          <a:xfrm rot="-4730403">
            <a:off x="6682582" y="3101181"/>
            <a:ext cx="1600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 </a:t>
            </a:r>
            <a:r>
              <a:rPr lang="en-US" altLang="en-US" sz="1200" b="1">
                <a:solidFill>
                  <a:srgbClr val="009900"/>
                </a:solidFill>
              </a:rPr>
              <a:t>Great Rift Valley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50999CD2-5404-F3E7-6727-50AE8BC74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52400"/>
            <a:ext cx="5410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CCFF99"/>
                </a:solidFill>
                <a:latin typeface="Comic Sans MS" panose="030F0702030302020204" pitchFamily="66" charset="0"/>
              </a:rPr>
              <a:t>Great Rift Valley</a:t>
            </a:r>
          </a:p>
        </p:txBody>
      </p:sp>
      <p:pic>
        <p:nvPicPr>
          <p:cNvPr id="19461" name="Picture 5">
            <a:extLst>
              <a:ext uri="{FF2B5EF4-FFF2-40B4-BE49-F238E27FC236}">
                <a16:creationId xmlns:a16="http://schemas.microsoft.com/office/drawing/2014/main" id="{F0989023-AEFF-AE23-A15C-4DEF210AC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7" r="2205" b="6038"/>
          <a:stretch>
            <a:fillRect/>
          </a:stretch>
        </p:blipFill>
        <p:spPr bwMode="auto">
          <a:xfrm>
            <a:off x="3886200" y="4343400"/>
            <a:ext cx="4648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>
            <a:extLst>
              <a:ext uri="{FF2B5EF4-FFF2-40B4-BE49-F238E27FC236}">
                <a16:creationId xmlns:a16="http://schemas.microsoft.com/office/drawing/2014/main" id="{5454622E-43E6-CF20-E25C-3C9B38505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457200"/>
            <a:ext cx="26797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>
            <a:extLst>
              <a:ext uri="{FF2B5EF4-FFF2-40B4-BE49-F238E27FC236}">
                <a16:creationId xmlns:a16="http://schemas.microsoft.com/office/drawing/2014/main" id="{CC746475-F213-4C2C-988E-82354477B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5213"/>
            <a:ext cx="3048000" cy="236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4" name="Text Box 8">
            <a:extLst>
              <a:ext uri="{FF2B5EF4-FFF2-40B4-BE49-F238E27FC236}">
                <a16:creationId xmlns:a16="http://schemas.microsoft.com/office/drawing/2014/main" id="{86E9D223-1E99-195A-5DB5-4ED1DB4AA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6576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9900"/>
                </a:solidFill>
                <a:latin typeface="Comic Sans MS" panose="030F0702030302020204" pitchFamily="66" charset="0"/>
              </a:rPr>
              <a:t>3,000 miles long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0962C3BC-6885-8C71-A204-655606996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04800"/>
            <a:ext cx="7620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CCFF99"/>
                </a:solidFill>
                <a:latin typeface="Comic Sans MS" panose="030F0702030302020204" pitchFamily="66" charset="0"/>
              </a:rPr>
              <a:t>Seismic Activity in Africa</a:t>
            </a:r>
          </a:p>
        </p:txBody>
      </p:sp>
      <p:pic>
        <p:nvPicPr>
          <p:cNvPr id="32775" name="Picture 7">
            <a:extLst>
              <a:ext uri="{FF2B5EF4-FFF2-40B4-BE49-F238E27FC236}">
                <a16:creationId xmlns:a16="http://schemas.microsoft.com/office/drawing/2014/main" id="{CDDC1494-B893-48C0-521E-19FA4A788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479583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6B480B87-A254-E45E-A231-BC6BF589B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"/>
            <a:ext cx="5583238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Text Box 3">
            <a:extLst>
              <a:ext uri="{FF2B5EF4-FFF2-40B4-BE49-F238E27FC236}">
                <a16:creationId xmlns:a16="http://schemas.microsoft.com/office/drawing/2014/main" id="{EA077732-5DA4-D5C0-1BC3-7D7AE35FC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0825"/>
            <a:ext cx="2438400" cy="2838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9900FF"/>
                </a:solidFill>
                <a:latin typeface="Comic Sans MS" panose="030F0702030302020204" pitchFamily="66" charset="0"/>
              </a:rPr>
              <a:t>Africa:</a:t>
            </a:r>
            <a:br>
              <a:rPr lang="en-US" altLang="en-US" sz="3600" b="1">
                <a:solidFill>
                  <a:srgbClr val="9900FF"/>
                </a:solidFill>
                <a:latin typeface="Comic Sans MS" panose="030F0702030302020204" pitchFamily="66" charset="0"/>
              </a:rPr>
            </a:br>
            <a:br>
              <a:rPr lang="en-US" altLang="en-US" sz="3600" b="1">
                <a:solidFill>
                  <a:srgbClr val="9900FF"/>
                </a:solidFill>
                <a:latin typeface="Comic Sans MS" panose="030F0702030302020204" pitchFamily="66" charset="0"/>
              </a:rPr>
            </a:br>
            <a:r>
              <a:rPr lang="en-US" altLang="en-US" sz="3600" b="1">
                <a:solidFill>
                  <a:srgbClr val="9900FF"/>
                </a:solidFill>
                <a:latin typeface="Comic Sans MS" panose="030F0702030302020204" pitchFamily="66" charset="0"/>
              </a:rPr>
              <a:t>The</a:t>
            </a:r>
            <a:br>
              <a:rPr lang="en-US" altLang="en-US" sz="3600" b="1">
                <a:solidFill>
                  <a:srgbClr val="9900FF"/>
                </a:solidFill>
                <a:latin typeface="Comic Sans MS" panose="030F0702030302020204" pitchFamily="66" charset="0"/>
              </a:rPr>
            </a:br>
            <a:r>
              <a:rPr lang="en-US" altLang="en-US" sz="3600" b="1">
                <a:solidFill>
                  <a:srgbClr val="9900FF"/>
                </a:solidFill>
                <a:latin typeface="Comic Sans MS" panose="030F0702030302020204" pitchFamily="66" charset="0"/>
              </a:rPr>
              <a:t>“Tropical”</a:t>
            </a:r>
            <a:br>
              <a:rPr lang="en-US" altLang="en-US" sz="3600" b="1">
                <a:solidFill>
                  <a:srgbClr val="9900FF"/>
                </a:solidFill>
                <a:latin typeface="Comic Sans MS" panose="030F0702030302020204" pitchFamily="66" charset="0"/>
              </a:rPr>
            </a:br>
            <a:r>
              <a:rPr lang="en-US" altLang="en-US" sz="3600" b="1">
                <a:solidFill>
                  <a:srgbClr val="9900FF"/>
                </a:solidFill>
                <a:latin typeface="Comic Sans MS" panose="030F0702030302020204" pitchFamily="66" charset="0"/>
              </a:rPr>
              <a:t>Continent</a:t>
            </a: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CD0C716A-BA1D-CAFE-2FF7-E5FB9ECAE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447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9900FF"/>
                </a:solidFill>
              </a:rPr>
              <a:t>Tropic of Cancer 20</a:t>
            </a:r>
            <a:r>
              <a:rPr lang="en-US" altLang="en-US" sz="1200" b="1">
                <a:solidFill>
                  <a:srgbClr val="9900FF"/>
                </a:solidFill>
                <a:cs typeface="Arial" panose="020B0604020202020204" pitchFamily="34" charset="0"/>
              </a:rPr>
              <a:t>° N</a:t>
            </a: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8454BF94-120B-E7FD-0445-65A276FE0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410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9900FF"/>
                </a:solidFill>
              </a:rPr>
              <a:t>Tropic of Capricorn</a:t>
            </a:r>
            <a:br>
              <a:rPr lang="en-US" altLang="en-US" sz="1200" b="1">
                <a:solidFill>
                  <a:srgbClr val="9900FF"/>
                </a:solidFill>
              </a:rPr>
            </a:br>
            <a:r>
              <a:rPr lang="en-US" altLang="en-US" sz="1200" b="1">
                <a:solidFill>
                  <a:srgbClr val="9900FF"/>
                </a:solidFill>
              </a:rPr>
              <a:t>20</a:t>
            </a:r>
            <a:r>
              <a:rPr lang="en-US" altLang="en-US" sz="1200" b="1">
                <a:solidFill>
                  <a:srgbClr val="9900FF"/>
                </a:solidFill>
                <a:cs typeface="Arial" panose="020B0604020202020204" pitchFamily="34" charset="0"/>
              </a:rPr>
              <a:t>° S</a:t>
            </a:r>
          </a:p>
        </p:txBody>
      </p:sp>
      <p:sp>
        <p:nvSpPr>
          <p:cNvPr id="12295" name="Line 7">
            <a:extLst>
              <a:ext uri="{FF2B5EF4-FFF2-40B4-BE49-F238E27FC236}">
                <a16:creationId xmlns:a16="http://schemas.microsoft.com/office/drawing/2014/main" id="{CAE597A3-9045-87ED-AE44-5DD0790041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676400"/>
            <a:ext cx="4114800" cy="0"/>
          </a:xfrm>
          <a:prstGeom prst="line">
            <a:avLst/>
          </a:prstGeom>
          <a:noFill/>
          <a:ln w="19050">
            <a:solidFill>
              <a:srgbClr val="9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6" name="Line 8">
            <a:extLst>
              <a:ext uri="{FF2B5EF4-FFF2-40B4-BE49-F238E27FC236}">
                <a16:creationId xmlns:a16="http://schemas.microsoft.com/office/drawing/2014/main" id="{BAF8925D-7409-E1AE-EA84-008D743801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5592763"/>
            <a:ext cx="3886200" cy="0"/>
          </a:xfrm>
          <a:prstGeom prst="line">
            <a:avLst/>
          </a:prstGeom>
          <a:noFill/>
          <a:ln w="19050">
            <a:solidFill>
              <a:srgbClr val="9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7" name="Text Box 9">
            <a:extLst>
              <a:ext uri="{FF2B5EF4-FFF2-40B4-BE49-F238E27FC236}">
                <a16:creationId xmlns:a16="http://schemas.microsoft.com/office/drawing/2014/main" id="{4F71B39F-4302-8A2E-D62C-6323AF700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459163"/>
            <a:ext cx="1600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9900FF"/>
                </a:solidFill>
              </a:rPr>
              <a:t>Equator 0</a:t>
            </a:r>
            <a:r>
              <a:rPr lang="en-US" altLang="en-US" sz="1200" b="1">
                <a:solidFill>
                  <a:srgbClr val="9900FF"/>
                </a:solidFill>
                <a:cs typeface="Arial" panose="020B0604020202020204" pitchFamily="34" charset="0"/>
              </a:rPr>
              <a:t>°</a:t>
            </a:r>
          </a:p>
        </p:txBody>
      </p:sp>
      <p:sp>
        <p:nvSpPr>
          <p:cNvPr id="12299" name="Line 11">
            <a:extLst>
              <a:ext uri="{FF2B5EF4-FFF2-40B4-BE49-F238E27FC236}">
                <a16:creationId xmlns:a16="http://schemas.microsoft.com/office/drawing/2014/main" id="{D58D68AA-91F1-4631-F802-57680FE4AB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581400"/>
            <a:ext cx="4343400" cy="0"/>
          </a:xfrm>
          <a:prstGeom prst="line">
            <a:avLst/>
          </a:prstGeom>
          <a:noFill/>
          <a:ln w="19050">
            <a:solidFill>
              <a:srgbClr val="9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  <p:bldP spid="1229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5779505E-6FBB-A9D2-4CDF-4E02FBD9D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81000"/>
            <a:ext cx="678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CCFF99"/>
                </a:solidFill>
                <a:latin typeface="Comic Sans MS" panose="030F0702030302020204" pitchFamily="66" charset="0"/>
              </a:rPr>
              <a:t>African Trade Winds</a:t>
            </a:r>
          </a:p>
        </p:txBody>
      </p:sp>
      <p:pic>
        <p:nvPicPr>
          <p:cNvPr id="27651" name="Picture 3">
            <a:extLst>
              <a:ext uri="{FF2B5EF4-FFF2-40B4-BE49-F238E27FC236}">
                <a16:creationId xmlns:a16="http://schemas.microsoft.com/office/drawing/2014/main" id="{90B3A4EC-0F20-3B5D-DFBB-D316C1824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824788" cy="485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8" name="Text Box 38">
            <a:extLst>
              <a:ext uri="{FF2B5EF4-FFF2-40B4-BE49-F238E27FC236}">
                <a16:creationId xmlns:a16="http://schemas.microsoft.com/office/drawing/2014/main" id="{40130CD4-F23E-F825-60D7-07A208827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5105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CCFF99"/>
                </a:solidFill>
                <a:latin typeface="Comic Sans MS" panose="030F0702030302020204" pitchFamily="66" charset="0"/>
              </a:rPr>
              <a:t>A Satellite View</a:t>
            </a:r>
          </a:p>
        </p:txBody>
      </p:sp>
      <p:pic>
        <p:nvPicPr>
          <p:cNvPr id="15400" name="Picture 40">
            <a:extLst>
              <a:ext uri="{FF2B5EF4-FFF2-40B4-BE49-F238E27FC236}">
                <a16:creationId xmlns:a16="http://schemas.microsoft.com/office/drawing/2014/main" id="{AFAD7C45-C2D8-0203-B3F8-F2F937401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58"/>
          <a:stretch>
            <a:fillRect/>
          </a:stretch>
        </p:blipFill>
        <p:spPr bwMode="auto">
          <a:xfrm>
            <a:off x="1752600" y="1066800"/>
            <a:ext cx="5715000" cy="550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77885912-BFEA-9CB9-A4C3-20E86AE73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81000"/>
            <a:ext cx="678180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CCFF99"/>
                </a:solidFill>
                <a:latin typeface="Comic Sans MS" panose="030F0702030302020204" pitchFamily="66" charset="0"/>
              </a:rPr>
              <a:t>West Africa: </a:t>
            </a:r>
            <a:br>
              <a:rPr lang="en-US" altLang="en-US" sz="4400" b="1">
                <a:solidFill>
                  <a:srgbClr val="CCFF99"/>
                </a:solidFill>
                <a:latin typeface="Comic Sans MS" panose="030F0702030302020204" pitchFamily="66" charset="0"/>
              </a:rPr>
            </a:br>
            <a:r>
              <a:rPr lang="en-US" altLang="en-US" sz="3200" b="1">
                <a:solidFill>
                  <a:srgbClr val="FF9900"/>
                </a:solidFill>
                <a:latin typeface="Comic Sans MS" panose="030F0702030302020204" pitchFamily="66" charset="0"/>
              </a:rPr>
              <a:t>Home of our Hurricanes</a:t>
            </a:r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id="{94CAD618-1ADF-A69B-24EB-52021B505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6172200" cy="469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Oval 5">
            <a:extLst>
              <a:ext uri="{FF2B5EF4-FFF2-40B4-BE49-F238E27FC236}">
                <a16:creationId xmlns:a16="http://schemas.microsoft.com/office/drawing/2014/main" id="{F59C1652-A261-0C33-6247-9E45994C2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038600"/>
            <a:ext cx="4572000" cy="2590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30026712-A05B-1028-962F-93078391F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28600"/>
            <a:ext cx="678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CCFF99"/>
                </a:solidFill>
                <a:latin typeface="Comic Sans MS" panose="030F0702030302020204" pitchFamily="66" charset="0"/>
              </a:rPr>
              <a:t>Vegetation Zones</a:t>
            </a: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63BE6062-1FE6-A3CC-DF85-07CF0B362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1143000"/>
            <a:ext cx="4092575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8">
            <a:extLst>
              <a:ext uri="{FF2B5EF4-FFF2-40B4-BE49-F238E27FC236}">
                <a16:creationId xmlns:a16="http://schemas.microsoft.com/office/drawing/2014/main" id="{225A7853-AB12-7715-3CB7-95857D073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62150"/>
            <a:ext cx="4953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Text Box 2">
            <a:extLst>
              <a:ext uri="{FF2B5EF4-FFF2-40B4-BE49-F238E27FC236}">
                <a16:creationId xmlns:a16="http://schemas.microsoft.com/office/drawing/2014/main" id="{A2D27DBB-EEA1-60B2-90C4-BA4F0396E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81000"/>
            <a:ext cx="678180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CCFF99"/>
                </a:solidFill>
                <a:latin typeface="Comic Sans MS" panose="030F0702030302020204" pitchFamily="66" charset="0"/>
              </a:rPr>
              <a:t>The African Savannah:</a:t>
            </a:r>
            <a:br>
              <a:rPr lang="en-US" altLang="en-US" sz="4400" b="1">
                <a:solidFill>
                  <a:srgbClr val="CCFF99"/>
                </a:solidFill>
                <a:latin typeface="Comic Sans MS" panose="030F0702030302020204" pitchFamily="66" charset="0"/>
              </a:rPr>
            </a:br>
            <a:r>
              <a:rPr lang="en-US" altLang="en-US" sz="3200" b="1">
                <a:solidFill>
                  <a:srgbClr val="CCFF99"/>
                </a:solidFill>
                <a:latin typeface="Comic Sans MS" panose="030F0702030302020204" pitchFamily="66" charset="0"/>
              </a:rPr>
              <a:t>13 million sq. mi.</a:t>
            </a:r>
          </a:p>
        </p:txBody>
      </p:sp>
      <p:pic>
        <p:nvPicPr>
          <p:cNvPr id="25607" name="Picture 7">
            <a:extLst>
              <a:ext uri="{FF2B5EF4-FFF2-40B4-BE49-F238E27FC236}">
                <a16:creationId xmlns:a16="http://schemas.microsoft.com/office/drawing/2014/main" id="{1838659D-354B-7D7D-562D-22A41DF6B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"/>
          <a:stretch>
            <a:fillRect/>
          </a:stretch>
        </p:blipFill>
        <p:spPr bwMode="auto">
          <a:xfrm>
            <a:off x="3810000" y="3914775"/>
            <a:ext cx="496252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C81AF615-928F-044B-8214-4A5570EF1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28600"/>
            <a:ext cx="678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CCFF99"/>
                </a:solidFill>
                <a:latin typeface="Comic Sans MS" panose="030F0702030302020204" pitchFamily="66" charset="0"/>
              </a:rPr>
              <a:t>African Rain Forest</a:t>
            </a:r>
          </a:p>
        </p:txBody>
      </p:sp>
      <p:pic>
        <p:nvPicPr>
          <p:cNvPr id="31747" name="Picture 3">
            <a:extLst>
              <a:ext uri="{FF2B5EF4-FFF2-40B4-BE49-F238E27FC236}">
                <a16:creationId xmlns:a16="http://schemas.microsoft.com/office/drawing/2014/main" id="{F5974DE0-55A0-385C-7B33-BB3DD1D75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3686175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>
            <a:extLst>
              <a:ext uri="{FF2B5EF4-FFF2-40B4-BE49-F238E27FC236}">
                <a16:creationId xmlns:a16="http://schemas.microsoft.com/office/drawing/2014/main" id="{4515119E-0502-6443-5AB6-FA7F246B5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66800"/>
            <a:ext cx="336391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>
            <a:extLst>
              <a:ext uri="{FF2B5EF4-FFF2-40B4-BE49-F238E27FC236}">
                <a16:creationId xmlns:a16="http://schemas.microsoft.com/office/drawing/2014/main" id="{422C987A-771F-5288-D077-88FACDBB8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95800"/>
            <a:ext cx="2819400" cy="186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0" name="Text Box 6">
            <a:extLst>
              <a:ext uri="{FF2B5EF4-FFF2-40B4-BE49-F238E27FC236}">
                <a16:creationId xmlns:a16="http://schemas.microsoft.com/office/drawing/2014/main" id="{FE4C526B-ADFD-F2BD-009E-99BA120A2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572000"/>
            <a:ext cx="61722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FF00"/>
              </a:buClr>
              <a:buSzPct val="90000"/>
              <a:buFont typeface="DingMaps" pitchFamily="2" charset="0"/>
              <a:buChar char="#"/>
            </a:pPr>
            <a:r>
              <a:rPr lang="en-US" altLang="en-US" sz="2400" b="1">
                <a:solidFill>
                  <a:srgbClr val="FF9933"/>
                </a:solidFill>
                <a:latin typeface="Comic Sans MS" panose="030F0702030302020204" pitchFamily="66" charset="0"/>
              </a:rPr>
              <a:t> Annual rainfall of up to 17 ft.</a:t>
            </a:r>
          </a:p>
          <a:p>
            <a:pPr algn="l">
              <a:spcBef>
                <a:spcPct val="50000"/>
              </a:spcBef>
              <a:buClr>
                <a:srgbClr val="FFFF00"/>
              </a:buClr>
              <a:buSzPct val="90000"/>
              <a:buFont typeface="DingMaps" pitchFamily="2" charset="0"/>
              <a:buChar char="#"/>
            </a:pPr>
            <a:r>
              <a:rPr lang="en-US" altLang="en-US" sz="2400" b="1">
                <a:solidFill>
                  <a:srgbClr val="FF9933"/>
                </a:solidFill>
                <a:latin typeface="Comic Sans MS" panose="030F0702030302020204" pitchFamily="66" charset="0"/>
              </a:rPr>
              <a:t> Rapid decomposition (very humid).</a:t>
            </a:r>
          </a:p>
          <a:p>
            <a:pPr algn="l">
              <a:spcBef>
                <a:spcPct val="50000"/>
              </a:spcBef>
              <a:buClr>
                <a:srgbClr val="FFFF00"/>
              </a:buClr>
              <a:buSzPct val="90000"/>
              <a:buFont typeface="DingMaps" pitchFamily="2" charset="0"/>
              <a:buChar char="#"/>
            </a:pPr>
            <a:r>
              <a:rPr lang="en-US" altLang="en-US" sz="2400" b="1">
                <a:solidFill>
                  <a:srgbClr val="FF9933"/>
                </a:solidFill>
                <a:latin typeface="Comic Sans MS" panose="030F0702030302020204" pitchFamily="66" charset="0"/>
              </a:rPr>
              <a:t> Covers 37 countries.</a:t>
            </a:r>
          </a:p>
          <a:p>
            <a:pPr algn="l">
              <a:spcBef>
                <a:spcPct val="50000"/>
              </a:spcBef>
              <a:buClr>
                <a:srgbClr val="FFFF00"/>
              </a:buClr>
              <a:buSzPct val="90000"/>
              <a:buFont typeface="DingMaps" pitchFamily="2" charset="0"/>
              <a:buChar char="#"/>
            </a:pPr>
            <a:r>
              <a:rPr lang="en-US" altLang="en-US" sz="2400" b="1">
                <a:solidFill>
                  <a:srgbClr val="FF9933"/>
                </a:solidFill>
                <a:latin typeface="Comic Sans MS" panose="030F0702030302020204" pitchFamily="66" charset="0"/>
              </a:rPr>
              <a:t> 15% of the land surface of Africa.</a:t>
            </a:r>
          </a:p>
        </p:txBody>
      </p:sp>
      <p:pic>
        <p:nvPicPr>
          <p:cNvPr id="31751" name="Picture 7">
            <a:extLst>
              <a:ext uri="{FF2B5EF4-FFF2-40B4-BE49-F238E27FC236}">
                <a16:creationId xmlns:a16="http://schemas.microsoft.com/office/drawing/2014/main" id="{0299EC95-84AE-E5FC-98B9-5B14811EF9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67125"/>
            <a:ext cx="41148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>
            <a:extLst>
              <a:ext uri="{FF2B5EF4-FFF2-40B4-BE49-F238E27FC236}">
                <a16:creationId xmlns:a16="http://schemas.microsoft.com/office/drawing/2014/main" id="{6FCAE131-88DC-B8A9-1FAB-15982F45C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81000"/>
            <a:ext cx="6781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CCFF99"/>
                </a:solidFill>
                <a:latin typeface="Comic Sans MS" panose="030F0702030302020204" pitchFamily="66" charset="0"/>
              </a:rPr>
              <a:t>Mt. Kilimanjaro:</a:t>
            </a:r>
            <a:br>
              <a:rPr lang="en-US" altLang="en-US" sz="4400" b="1">
                <a:solidFill>
                  <a:srgbClr val="CCFF99"/>
                </a:solidFill>
                <a:latin typeface="Comic Sans MS" panose="030F0702030302020204" pitchFamily="66" charset="0"/>
              </a:rPr>
            </a:br>
            <a:r>
              <a:rPr lang="en-US" altLang="en-US" sz="3600" b="1">
                <a:solidFill>
                  <a:srgbClr val="FF9900"/>
                </a:solidFill>
                <a:latin typeface="Comic Sans MS" panose="030F0702030302020204" pitchFamily="66" charset="0"/>
              </a:rPr>
              <a:t>Snow on the Equator</a:t>
            </a:r>
            <a:r>
              <a:rPr lang="en-US" altLang="en-US" sz="3600" b="1">
                <a:solidFill>
                  <a:srgbClr val="FFFF00"/>
                </a:solidFill>
                <a:latin typeface="Comic Sans MS" panose="030F0702030302020204" pitchFamily="66" charset="0"/>
              </a:rPr>
              <a:t>?</a:t>
            </a:r>
            <a:endParaRPr lang="en-US" altLang="en-US" sz="2400" b="1">
              <a:solidFill>
                <a:srgbClr val="FF99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9" name="Picture 5">
            <a:extLst>
              <a:ext uri="{FF2B5EF4-FFF2-40B4-BE49-F238E27FC236}">
                <a16:creationId xmlns:a16="http://schemas.microsoft.com/office/drawing/2014/main" id="{B0BD9D5E-1ECA-1C9F-076A-5CBFD39F5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19300"/>
            <a:ext cx="65532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241BA540-3513-2BF1-9F3B-70EFA2266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228600"/>
            <a:ext cx="5583237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Text Box 3">
            <a:extLst>
              <a:ext uri="{FF2B5EF4-FFF2-40B4-BE49-F238E27FC236}">
                <a16:creationId xmlns:a16="http://schemas.microsoft.com/office/drawing/2014/main" id="{BE532025-C23F-5E7F-BECE-5A921E8F9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447800"/>
            <a:ext cx="2819400" cy="3937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9900"/>
                </a:solidFill>
                <a:latin typeface="Comic Sans MS" panose="030F0702030302020204" pitchFamily="66" charset="0"/>
              </a:rPr>
              <a:t>The</a:t>
            </a:r>
          </a:p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9900"/>
                </a:solidFill>
                <a:latin typeface="Comic Sans MS" panose="030F0702030302020204" pitchFamily="66" charset="0"/>
              </a:rPr>
              <a:t>Complete</a:t>
            </a:r>
          </a:p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9900"/>
                </a:solidFill>
                <a:latin typeface="Comic Sans MS" panose="030F0702030302020204" pitchFamily="66" charset="0"/>
              </a:rPr>
              <a:t>Topography</a:t>
            </a:r>
          </a:p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9900"/>
                </a:solidFill>
                <a:latin typeface="Comic Sans MS" panose="030F0702030302020204" pitchFamily="66" charset="0"/>
              </a:rPr>
              <a:t>Of</a:t>
            </a:r>
          </a:p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9900"/>
                </a:solidFill>
                <a:latin typeface="Comic Sans MS" panose="030F0702030302020204" pitchFamily="66" charset="0"/>
              </a:rPr>
              <a:t>AFRICA</a:t>
            </a: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D67DB405-2884-04ED-8482-CBAFD819E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20980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0066FF"/>
                </a:solidFill>
              </a:rPr>
              <a:t>Nile</a:t>
            </a:r>
            <a:r>
              <a:rPr lang="en-US" altLang="en-US" sz="1600" b="1">
                <a:solidFill>
                  <a:srgbClr val="0066FF"/>
                </a:solidFill>
              </a:rPr>
              <a:t> </a:t>
            </a:r>
            <a:r>
              <a:rPr lang="en-US" altLang="en-US" sz="1200" b="1">
                <a:solidFill>
                  <a:srgbClr val="0066FF"/>
                </a:solidFill>
              </a:rPr>
              <a:t>River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38FC92FE-A9AE-BB32-DF95-6C7AFE0F7B1C}"/>
              </a:ext>
            </a:extLst>
          </p:cNvPr>
          <p:cNvSpPr txBox="1">
            <a:spLocks noChangeArrowheads="1"/>
          </p:cNvSpPr>
          <p:nvPr/>
        </p:nvSpPr>
        <p:spPr bwMode="auto">
          <a:xfrm rot="-1956792">
            <a:off x="5638800" y="3535363"/>
            <a:ext cx="1219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0066FF"/>
                </a:solidFill>
              </a:rPr>
              <a:t>Congo River</a:t>
            </a: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115BEDE7-FBE3-8C27-584D-1257CFB55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724400"/>
            <a:ext cx="121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0066FF"/>
                </a:solidFill>
              </a:rPr>
              <a:t>Zambezi River</a:t>
            </a:r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A6C63A80-749C-079A-27A3-718D196F623C}"/>
              </a:ext>
            </a:extLst>
          </p:cNvPr>
          <p:cNvSpPr txBox="1">
            <a:spLocks noChangeArrowheads="1"/>
          </p:cNvSpPr>
          <p:nvPr/>
        </p:nvSpPr>
        <p:spPr bwMode="auto">
          <a:xfrm rot="1362170">
            <a:off x="4191000" y="251460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0066FF"/>
                </a:solidFill>
              </a:rPr>
              <a:t>Niger</a:t>
            </a:r>
            <a:r>
              <a:rPr lang="en-US" altLang="en-US" sz="1600" b="1">
                <a:solidFill>
                  <a:srgbClr val="0066FF"/>
                </a:solidFill>
              </a:rPr>
              <a:t> </a:t>
            </a:r>
            <a:r>
              <a:rPr lang="en-US" altLang="en-US" sz="1200" b="1">
                <a:solidFill>
                  <a:srgbClr val="0066FF"/>
                </a:solidFill>
              </a:rPr>
              <a:t>River</a:t>
            </a:r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FC480FD0-FE91-0746-9902-F74B5D968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63880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0066FF"/>
                </a:solidFill>
              </a:rPr>
              <a:t>Orange</a:t>
            </a:r>
            <a:r>
              <a:rPr lang="en-US" altLang="en-US" sz="1600" b="1">
                <a:solidFill>
                  <a:srgbClr val="0066FF"/>
                </a:solidFill>
              </a:rPr>
              <a:t> </a:t>
            </a:r>
            <a:r>
              <a:rPr lang="en-US" altLang="en-US" sz="1200" b="1">
                <a:solidFill>
                  <a:srgbClr val="0066FF"/>
                </a:solidFill>
              </a:rPr>
              <a:t>River</a:t>
            </a:r>
          </a:p>
        </p:txBody>
      </p:sp>
      <p:sp>
        <p:nvSpPr>
          <p:cNvPr id="13321" name="Text Box 9">
            <a:extLst>
              <a:ext uri="{FF2B5EF4-FFF2-40B4-BE49-F238E27FC236}">
                <a16:creationId xmlns:a16="http://schemas.microsoft.com/office/drawing/2014/main" id="{B9471ABF-B9EA-1E73-A535-B68B79BDA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3340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0066FF"/>
                </a:solidFill>
              </a:rPr>
              <a:t>Limpopo</a:t>
            </a:r>
            <a:r>
              <a:rPr lang="en-US" altLang="en-US" sz="1600" b="1">
                <a:solidFill>
                  <a:srgbClr val="0066FF"/>
                </a:solidFill>
              </a:rPr>
              <a:t> </a:t>
            </a:r>
            <a:r>
              <a:rPr lang="en-US" altLang="en-US" sz="1200" b="1">
                <a:solidFill>
                  <a:srgbClr val="0066FF"/>
                </a:solidFill>
              </a:rPr>
              <a:t>River</a:t>
            </a:r>
          </a:p>
        </p:txBody>
      </p:sp>
      <p:sp>
        <p:nvSpPr>
          <p:cNvPr id="13322" name="Text Box 10">
            <a:extLst>
              <a:ext uri="{FF2B5EF4-FFF2-40B4-BE49-F238E27FC236}">
                <a16:creationId xmlns:a16="http://schemas.microsoft.com/office/drawing/2014/main" id="{DA549286-BDD1-AA16-B12D-19E80C2D0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609600"/>
            <a:ext cx="2057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0066FF"/>
                </a:solidFill>
              </a:rPr>
              <a:t>Mediterranean Sea</a:t>
            </a:r>
          </a:p>
        </p:txBody>
      </p:sp>
      <p:sp>
        <p:nvSpPr>
          <p:cNvPr id="13323" name="Text Box 11">
            <a:extLst>
              <a:ext uri="{FF2B5EF4-FFF2-40B4-BE49-F238E27FC236}">
                <a16:creationId xmlns:a16="http://schemas.microsoft.com/office/drawing/2014/main" id="{654CAF55-8D7B-E06C-6AFF-C834ED4F5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4958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0066FF"/>
                </a:solidFill>
              </a:rPr>
              <a:t>Atlantic Ocean</a:t>
            </a:r>
          </a:p>
        </p:txBody>
      </p:sp>
      <p:sp>
        <p:nvSpPr>
          <p:cNvPr id="13324" name="Text Box 12">
            <a:extLst>
              <a:ext uri="{FF2B5EF4-FFF2-40B4-BE49-F238E27FC236}">
                <a16:creationId xmlns:a16="http://schemas.microsoft.com/office/drawing/2014/main" id="{42CF2B7F-2D47-0C3E-7CD0-47FE66991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2484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0066FF"/>
                </a:solidFill>
              </a:rPr>
              <a:t>Pacific Ocean</a:t>
            </a:r>
          </a:p>
        </p:txBody>
      </p:sp>
      <p:sp>
        <p:nvSpPr>
          <p:cNvPr id="13325" name="Text Box 13">
            <a:extLst>
              <a:ext uri="{FF2B5EF4-FFF2-40B4-BE49-F238E27FC236}">
                <a16:creationId xmlns:a16="http://schemas.microsoft.com/office/drawing/2014/main" id="{0A4E9D57-7325-8BBA-A4D5-395D14CFA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4038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0066FF"/>
                </a:solidFill>
              </a:rPr>
              <a:t>Indian </a:t>
            </a:r>
            <a:br>
              <a:rPr lang="en-US" altLang="en-US" sz="1200" b="1">
                <a:solidFill>
                  <a:srgbClr val="0066FF"/>
                </a:solidFill>
              </a:rPr>
            </a:br>
            <a:r>
              <a:rPr lang="en-US" altLang="en-US" sz="1200" b="1">
                <a:solidFill>
                  <a:srgbClr val="0066FF"/>
                </a:solidFill>
              </a:rPr>
              <a:t>Ocean</a:t>
            </a:r>
          </a:p>
        </p:txBody>
      </p:sp>
      <p:sp>
        <p:nvSpPr>
          <p:cNvPr id="13326" name="Text Box 14">
            <a:extLst>
              <a:ext uri="{FF2B5EF4-FFF2-40B4-BE49-F238E27FC236}">
                <a16:creationId xmlns:a16="http://schemas.microsoft.com/office/drawing/2014/main" id="{25222A90-5987-5E8A-4F55-476FF6D6F397}"/>
              </a:ext>
            </a:extLst>
          </p:cNvPr>
          <p:cNvSpPr txBox="1">
            <a:spLocks noChangeArrowheads="1"/>
          </p:cNvSpPr>
          <p:nvPr/>
        </p:nvSpPr>
        <p:spPr bwMode="auto">
          <a:xfrm rot="2805094">
            <a:off x="6933407" y="1905794"/>
            <a:ext cx="1600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0066FF"/>
                </a:solidFill>
              </a:rPr>
              <a:t>Red Sea</a:t>
            </a:r>
          </a:p>
        </p:txBody>
      </p:sp>
      <p:sp>
        <p:nvSpPr>
          <p:cNvPr id="13327" name="Text Box 15">
            <a:extLst>
              <a:ext uri="{FF2B5EF4-FFF2-40B4-BE49-F238E27FC236}">
                <a16:creationId xmlns:a16="http://schemas.microsoft.com/office/drawing/2014/main" id="{93215ABB-84B4-3540-333A-BD8DD28E8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6576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0066FF"/>
                </a:solidFill>
              </a:rPr>
              <a:t>L. Victoria</a:t>
            </a:r>
          </a:p>
        </p:txBody>
      </p:sp>
      <p:sp>
        <p:nvSpPr>
          <p:cNvPr id="13328" name="Text Box 16">
            <a:extLst>
              <a:ext uri="{FF2B5EF4-FFF2-40B4-BE49-F238E27FC236}">
                <a16:creationId xmlns:a16="http://schemas.microsoft.com/office/drawing/2014/main" id="{B7061D47-1D76-1F1F-D2E7-2DC14F4F7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230563"/>
            <a:ext cx="1600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0066FF"/>
                </a:solidFill>
              </a:rPr>
              <a:t>L. Albert</a:t>
            </a:r>
            <a:r>
              <a:rPr lang="en-US" altLang="en-US" sz="1200" b="1">
                <a:solidFill>
                  <a:srgbClr val="0066FF"/>
                </a:solidFill>
                <a:sym typeface="Wingdings" panose="05000000000000000000" pitchFamily="2" charset="2"/>
              </a:rPr>
              <a:t>--&gt;</a:t>
            </a:r>
            <a:endParaRPr lang="en-US" altLang="en-US" sz="1200" b="1">
              <a:solidFill>
                <a:srgbClr val="0066FF"/>
              </a:solidFill>
            </a:endParaRPr>
          </a:p>
        </p:txBody>
      </p:sp>
      <p:sp>
        <p:nvSpPr>
          <p:cNvPr id="13329" name="Text Box 17">
            <a:extLst>
              <a:ext uri="{FF2B5EF4-FFF2-40B4-BE49-F238E27FC236}">
                <a16:creationId xmlns:a16="http://schemas.microsoft.com/office/drawing/2014/main" id="{94AA7C0C-50D2-6D6F-2558-26E7F7005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514600"/>
            <a:ext cx="1066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0066FF"/>
                </a:solidFill>
              </a:rPr>
              <a:t>L. Chad-</a:t>
            </a:r>
            <a:r>
              <a:rPr lang="en-US" altLang="en-US" sz="1200" b="1">
                <a:solidFill>
                  <a:srgbClr val="0066FF"/>
                </a:solidFill>
                <a:sym typeface="Wingdings" panose="05000000000000000000" pitchFamily="2" charset="2"/>
              </a:rPr>
              <a:t>-&gt;</a:t>
            </a:r>
            <a:endParaRPr lang="en-US" altLang="en-US" sz="1200" b="1">
              <a:solidFill>
                <a:srgbClr val="0066FF"/>
              </a:solidFill>
            </a:endParaRPr>
          </a:p>
        </p:txBody>
      </p:sp>
      <p:sp>
        <p:nvSpPr>
          <p:cNvPr id="13330" name="Text Box 18">
            <a:extLst>
              <a:ext uri="{FF2B5EF4-FFF2-40B4-BE49-F238E27FC236}">
                <a16:creationId xmlns:a16="http://schemas.microsoft.com/office/drawing/2014/main" id="{6DF59DA5-E84D-0CC1-7789-BA37867BC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0386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0066FF"/>
                </a:solidFill>
              </a:rPr>
              <a:t>L. Tanganyika</a:t>
            </a:r>
            <a:r>
              <a:rPr lang="en-US" altLang="en-US" sz="1200" b="1">
                <a:solidFill>
                  <a:srgbClr val="0066FF"/>
                </a:solidFill>
                <a:sym typeface="Wingdings" panose="05000000000000000000" pitchFamily="2" charset="2"/>
              </a:rPr>
              <a:t>-&gt;</a:t>
            </a:r>
            <a:endParaRPr lang="en-US" altLang="en-US" sz="1200" b="1">
              <a:solidFill>
                <a:srgbClr val="0066FF"/>
              </a:solidFill>
            </a:endParaRPr>
          </a:p>
        </p:txBody>
      </p:sp>
      <p:sp>
        <p:nvSpPr>
          <p:cNvPr id="13331" name="Text Box 19">
            <a:extLst>
              <a:ext uri="{FF2B5EF4-FFF2-40B4-BE49-F238E27FC236}">
                <a16:creationId xmlns:a16="http://schemas.microsoft.com/office/drawing/2014/main" id="{FE4EB93E-0D62-05C9-D8AB-C87B81E6148C}"/>
              </a:ext>
            </a:extLst>
          </p:cNvPr>
          <p:cNvSpPr txBox="1">
            <a:spLocks noChangeArrowheads="1"/>
          </p:cNvSpPr>
          <p:nvPr/>
        </p:nvSpPr>
        <p:spPr bwMode="auto">
          <a:xfrm rot="4012749">
            <a:off x="7673182" y="3024981"/>
            <a:ext cx="1600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0066FF"/>
                </a:solidFill>
              </a:rPr>
              <a:t>&lt;--Gulf of Aden</a:t>
            </a:r>
          </a:p>
        </p:txBody>
      </p:sp>
      <p:sp>
        <p:nvSpPr>
          <p:cNvPr id="13332" name="Line 20">
            <a:extLst>
              <a:ext uri="{FF2B5EF4-FFF2-40B4-BE49-F238E27FC236}">
                <a16:creationId xmlns:a16="http://schemas.microsoft.com/office/drawing/2014/main" id="{1A5C1CD8-4B8B-2052-E64A-21CC10B7E9F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6477000"/>
            <a:ext cx="381000" cy="15240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33" name="Text Box 21">
            <a:extLst>
              <a:ext uri="{FF2B5EF4-FFF2-40B4-BE49-F238E27FC236}">
                <a16:creationId xmlns:a16="http://schemas.microsoft.com/office/drawing/2014/main" id="{6A7EF4CD-B9AB-8500-F452-682F429EA99F}"/>
              </a:ext>
            </a:extLst>
          </p:cNvPr>
          <p:cNvSpPr txBox="1">
            <a:spLocks noChangeArrowheads="1"/>
          </p:cNvSpPr>
          <p:nvPr/>
        </p:nvSpPr>
        <p:spPr bwMode="auto">
          <a:xfrm rot="-1672492">
            <a:off x="5943600" y="58674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Drajensburg Mts.</a:t>
            </a:r>
          </a:p>
        </p:txBody>
      </p:sp>
      <p:sp>
        <p:nvSpPr>
          <p:cNvPr id="13334" name="Text Box 22">
            <a:extLst>
              <a:ext uri="{FF2B5EF4-FFF2-40B4-BE49-F238E27FC236}">
                <a16:creationId xmlns:a16="http://schemas.microsoft.com/office/drawing/2014/main" id="{629ABC88-1B6D-5098-2F40-54AB77C4B630}"/>
              </a:ext>
            </a:extLst>
          </p:cNvPr>
          <p:cNvSpPr txBox="1">
            <a:spLocks noChangeArrowheads="1"/>
          </p:cNvSpPr>
          <p:nvPr/>
        </p:nvSpPr>
        <p:spPr bwMode="auto">
          <a:xfrm rot="3720846">
            <a:off x="6834982" y="4320381"/>
            <a:ext cx="1600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Ruwenzori Mts.</a:t>
            </a:r>
          </a:p>
        </p:txBody>
      </p:sp>
      <p:sp>
        <p:nvSpPr>
          <p:cNvPr id="13335" name="Text Box 23">
            <a:extLst>
              <a:ext uri="{FF2B5EF4-FFF2-40B4-BE49-F238E27FC236}">
                <a16:creationId xmlns:a16="http://schemas.microsoft.com/office/drawing/2014/main" id="{A0AEAB84-F129-DD11-6F4B-2160B40A4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4290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sz="1200" b="1">
                <a:cs typeface="Arial" panose="020B0604020202020204" pitchFamily="34" charset="0"/>
              </a:rPr>
              <a:t>Δ</a:t>
            </a:r>
            <a:r>
              <a:rPr lang="en-US" altLang="en-US" sz="1200" b="1">
                <a:cs typeface="Arial" panose="020B0604020202020204" pitchFamily="34" charset="0"/>
              </a:rPr>
              <a:t> </a:t>
            </a:r>
            <a:r>
              <a:rPr lang="en-US" altLang="en-US" sz="1200" b="1"/>
              <a:t>Mt. Kenya</a:t>
            </a:r>
          </a:p>
        </p:txBody>
      </p:sp>
      <p:sp>
        <p:nvSpPr>
          <p:cNvPr id="13336" name="Text Box 24">
            <a:extLst>
              <a:ext uri="{FF2B5EF4-FFF2-40B4-BE49-F238E27FC236}">
                <a16:creationId xmlns:a16="http://schemas.microsoft.com/office/drawing/2014/main" id="{7F703652-B2E3-A6E0-830B-FDD493B2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7338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sz="1200" b="1">
                <a:cs typeface="Arial" panose="020B0604020202020204" pitchFamily="34" charset="0"/>
              </a:rPr>
              <a:t>Δ</a:t>
            </a:r>
            <a:r>
              <a:rPr lang="en-US" altLang="en-US" sz="1200" b="1">
                <a:cs typeface="Arial" panose="020B0604020202020204" pitchFamily="34" charset="0"/>
              </a:rPr>
              <a:t> </a:t>
            </a:r>
            <a:r>
              <a:rPr lang="en-US" altLang="en-US" sz="1200" b="1"/>
              <a:t>Mt. Kilimanjaro</a:t>
            </a:r>
          </a:p>
        </p:txBody>
      </p:sp>
      <p:sp>
        <p:nvSpPr>
          <p:cNvPr id="13337" name="Text Box 25">
            <a:extLst>
              <a:ext uri="{FF2B5EF4-FFF2-40B4-BE49-F238E27FC236}">
                <a16:creationId xmlns:a16="http://schemas.microsoft.com/office/drawing/2014/main" id="{507D1E14-F68D-A996-A48D-E3A040AB7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9050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FF0000"/>
                </a:solidFill>
              </a:rPr>
              <a:t>Sahara Desert</a:t>
            </a:r>
          </a:p>
        </p:txBody>
      </p:sp>
      <p:sp>
        <p:nvSpPr>
          <p:cNvPr id="13338" name="Text Box 26">
            <a:extLst>
              <a:ext uri="{FF2B5EF4-FFF2-40B4-BE49-F238E27FC236}">
                <a16:creationId xmlns:a16="http://schemas.microsoft.com/office/drawing/2014/main" id="{A21E646A-042A-D0FB-E050-B25969CA8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2098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FF0000"/>
                </a:solidFill>
              </a:rPr>
              <a:t>Sahel</a:t>
            </a:r>
          </a:p>
        </p:txBody>
      </p:sp>
      <p:sp>
        <p:nvSpPr>
          <p:cNvPr id="13339" name="Text Box 27">
            <a:extLst>
              <a:ext uri="{FF2B5EF4-FFF2-40B4-BE49-F238E27FC236}">
                <a16:creationId xmlns:a16="http://schemas.microsoft.com/office/drawing/2014/main" id="{6800A104-0DA7-EC1E-8BD2-1523A4902736}"/>
              </a:ext>
            </a:extLst>
          </p:cNvPr>
          <p:cNvSpPr txBox="1">
            <a:spLocks noChangeArrowheads="1"/>
          </p:cNvSpPr>
          <p:nvPr/>
        </p:nvSpPr>
        <p:spPr bwMode="auto">
          <a:xfrm rot="-1031913">
            <a:off x="6019800" y="5181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FF0000"/>
                </a:solidFill>
              </a:rPr>
              <a:t>Kalahari Desert</a:t>
            </a:r>
          </a:p>
        </p:txBody>
      </p:sp>
      <p:sp>
        <p:nvSpPr>
          <p:cNvPr id="13340" name="Text Box 28">
            <a:extLst>
              <a:ext uri="{FF2B5EF4-FFF2-40B4-BE49-F238E27FC236}">
                <a16:creationId xmlns:a16="http://schemas.microsoft.com/office/drawing/2014/main" id="{B1A44F42-6028-F649-6CED-20A03C250213}"/>
              </a:ext>
            </a:extLst>
          </p:cNvPr>
          <p:cNvSpPr txBox="1">
            <a:spLocks noChangeArrowheads="1"/>
          </p:cNvSpPr>
          <p:nvPr/>
        </p:nvSpPr>
        <p:spPr bwMode="auto">
          <a:xfrm rot="4180612">
            <a:off x="5158582" y="5006181"/>
            <a:ext cx="1600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FF0000"/>
                </a:solidFill>
              </a:rPr>
              <a:t>Namib Desert</a:t>
            </a:r>
          </a:p>
        </p:txBody>
      </p:sp>
      <p:sp>
        <p:nvSpPr>
          <p:cNvPr id="13341" name="Text Box 29">
            <a:extLst>
              <a:ext uri="{FF2B5EF4-FFF2-40B4-BE49-F238E27FC236}">
                <a16:creationId xmlns:a16="http://schemas.microsoft.com/office/drawing/2014/main" id="{E138A845-6AF9-C0F9-302A-81C85F967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2954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FF0000"/>
                </a:solidFill>
              </a:rPr>
              <a:t>Libyan Desert</a:t>
            </a:r>
          </a:p>
        </p:txBody>
      </p:sp>
      <p:sp>
        <p:nvSpPr>
          <p:cNvPr id="13342" name="Text Box 30">
            <a:extLst>
              <a:ext uri="{FF2B5EF4-FFF2-40B4-BE49-F238E27FC236}">
                <a16:creationId xmlns:a16="http://schemas.microsoft.com/office/drawing/2014/main" id="{91A004E3-8C64-4435-9238-163DFB71DA49}"/>
              </a:ext>
            </a:extLst>
          </p:cNvPr>
          <p:cNvSpPr txBox="1">
            <a:spLocks noChangeArrowheads="1"/>
          </p:cNvSpPr>
          <p:nvPr/>
        </p:nvSpPr>
        <p:spPr bwMode="auto">
          <a:xfrm rot="-4730403">
            <a:off x="6804819" y="2872581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 </a:t>
            </a:r>
            <a:r>
              <a:rPr lang="en-US" altLang="en-US" sz="1200" b="1">
                <a:solidFill>
                  <a:srgbClr val="009900"/>
                </a:solidFill>
              </a:rPr>
              <a:t>Great Rift Valley</a:t>
            </a:r>
          </a:p>
        </p:txBody>
      </p:sp>
      <p:sp>
        <p:nvSpPr>
          <p:cNvPr id="13349" name="Text Box 37">
            <a:extLst>
              <a:ext uri="{FF2B5EF4-FFF2-40B4-BE49-F238E27FC236}">
                <a16:creationId xmlns:a16="http://schemas.microsoft.com/office/drawing/2014/main" id="{026EC192-3ADF-2BBA-F6ED-91C6F36F7061}"/>
              </a:ext>
            </a:extLst>
          </p:cNvPr>
          <p:cNvSpPr txBox="1">
            <a:spLocks noChangeArrowheads="1"/>
          </p:cNvSpPr>
          <p:nvPr/>
        </p:nvSpPr>
        <p:spPr bwMode="auto">
          <a:xfrm rot="-1672492">
            <a:off x="3733800" y="6858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Atlas Mts.</a:t>
            </a:r>
          </a:p>
        </p:txBody>
      </p:sp>
      <p:sp>
        <p:nvSpPr>
          <p:cNvPr id="13350" name="Text Box 38">
            <a:extLst>
              <a:ext uri="{FF2B5EF4-FFF2-40B4-BE49-F238E27FC236}">
                <a16:creationId xmlns:a16="http://schemas.microsoft.com/office/drawing/2014/main" id="{1846A063-128C-F32D-69DF-A7F72E205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447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9900FF"/>
                </a:solidFill>
              </a:rPr>
              <a:t>Tropic of Cancer 20</a:t>
            </a:r>
            <a:r>
              <a:rPr lang="en-US" altLang="en-US" sz="1200" b="1">
                <a:solidFill>
                  <a:srgbClr val="9900FF"/>
                </a:solidFill>
                <a:cs typeface="Arial" panose="020B0604020202020204" pitchFamily="34" charset="0"/>
              </a:rPr>
              <a:t>° N</a:t>
            </a:r>
          </a:p>
        </p:txBody>
      </p:sp>
      <p:sp>
        <p:nvSpPr>
          <p:cNvPr id="13351" name="Text Box 39">
            <a:extLst>
              <a:ext uri="{FF2B5EF4-FFF2-40B4-BE49-F238E27FC236}">
                <a16:creationId xmlns:a16="http://schemas.microsoft.com/office/drawing/2014/main" id="{A6C343BC-A941-4844-E658-F557734E9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410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9900FF"/>
                </a:solidFill>
              </a:rPr>
              <a:t>Tropic of Capricorn</a:t>
            </a:r>
            <a:br>
              <a:rPr lang="en-US" altLang="en-US" sz="1200" b="1">
                <a:solidFill>
                  <a:srgbClr val="9900FF"/>
                </a:solidFill>
              </a:rPr>
            </a:br>
            <a:r>
              <a:rPr lang="en-US" altLang="en-US" sz="1200" b="1">
                <a:solidFill>
                  <a:srgbClr val="9900FF"/>
                </a:solidFill>
              </a:rPr>
              <a:t>20</a:t>
            </a:r>
            <a:r>
              <a:rPr lang="en-US" altLang="en-US" sz="1200" b="1">
                <a:solidFill>
                  <a:srgbClr val="9900FF"/>
                </a:solidFill>
                <a:cs typeface="Arial" panose="020B0604020202020204" pitchFamily="34" charset="0"/>
              </a:rPr>
              <a:t>° S</a:t>
            </a:r>
          </a:p>
        </p:txBody>
      </p:sp>
      <p:sp>
        <p:nvSpPr>
          <p:cNvPr id="13352" name="Line 40">
            <a:extLst>
              <a:ext uri="{FF2B5EF4-FFF2-40B4-BE49-F238E27FC236}">
                <a16:creationId xmlns:a16="http://schemas.microsoft.com/office/drawing/2014/main" id="{343F177F-E913-F876-97AE-32388ADD88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676400"/>
            <a:ext cx="4114800" cy="0"/>
          </a:xfrm>
          <a:prstGeom prst="line">
            <a:avLst/>
          </a:prstGeom>
          <a:noFill/>
          <a:ln w="19050">
            <a:solidFill>
              <a:srgbClr val="9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53" name="Line 41">
            <a:extLst>
              <a:ext uri="{FF2B5EF4-FFF2-40B4-BE49-F238E27FC236}">
                <a16:creationId xmlns:a16="http://schemas.microsoft.com/office/drawing/2014/main" id="{B93432EC-AB1E-2B09-CBFE-36D949E9E6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5592763"/>
            <a:ext cx="3886200" cy="0"/>
          </a:xfrm>
          <a:prstGeom prst="line">
            <a:avLst/>
          </a:prstGeom>
          <a:noFill/>
          <a:ln w="19050">
            <a:solidFill>
              <a:srgbClr val="9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54" name="Text Box 42">
            <a:extLst>
              <a:ext uri="{FF2B5EF4-FFF2-40B4-BE49-F238E27FC236}">
                <a16:creationId xmlns:a16="http://schemas.microsoft.com/office/drawing/2014/main" id="{E0ED2F7A-4E2A-2B6D-D77E-039CA0496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459163"/>
            <a:ext cx="1600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9900FF"/>
                </a:solidFill>
              </a:rPr>
              <a:t>Equator 0</a:t>
            </a:r>
            <a:r>
              <a:rPr lang="en-US" altLang="en-US" sz="1200" b="1">
                <a:solidFill>
                  <a:srgbClr val="9900FF"/>
                </a:solidFill>
                <a:cs typeface="Arial" panose="020B0604020202020204" pitchFamily="34" charset="0"/>
              </a:rPr>
              <a:t>°</a:t>
            </a:r>
          </a:p>
        </p:txBody>
      </p:sp>
      <p:sp>
        <p:nvSpPr>
          <p:cNvPr id="13355" name="Line 43">
            <a:extLst>
              <a:ext uri="{FF2B5EF4-FFF2-40B4-BE49-F238E27FC236}">
                <a16:creationId xmlns:a16="http://schemas.microsoft.com/office/drawing/2014/main" id="{D12891DC-4ACB-DCA5-73CD-B1025A57FC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581400"/>
            <a:ext cx="4343400" cy="0"/>
          </a:xfrm>
          <a:prstGeom prst="line">
            <a:avLst/>
          </a:prstGeom>
          <a:noFill/>
          <a:ln w="19050">
            <a:solidFill>
              <a:srgbClr val="9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761CA0C2-CADD-E29F-D078-ACB50BEC9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52400"/>
            <a:ext cx="678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CCFF99"/>
                </a:solidFill>
                <a:latin typeface="Comic Sans MS" panose="030F0702030302020204" pitchFamily="66" charset="0"/>
              </a:rPr>
              <a:t>Natural Resources</a:t>
            </a:r>
            <a:endParaRPr lang="en-US" altLang="en-US" sz="2400" b="1">
              <a:solidFill>
                <a:srgbClr val="FF99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B1F96AEC-7D61-D11D-6D07-ED8EC388B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3" y="990600"/>
            <a:ext cx="4732337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>
            <a:extLst>
              <a:ext uri="{FF2B5EF4-FFF2-40B4-BE49-F238E27FC236}">
                <a16:creationId xmlns:a16="http://schemas.microsoft.com/office/drawing/2014/main" id="{C0D9685F-079F-7509-D091-8D3CE97C4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en-US" sz="2400">
                <a:solidFill>
                  <a:schemeClr val="bg1"/>
                </a:solidFill>
                <a:cs typeface="Arial" panose="020B0604020202020204" pitchFamily="34" charset="0"/>
              </a:rPr>
              <a:t>This powerpoint was kindly donated to </a:t>
            </a:r>
            <a:r>
              <a:rPr lang="en-GB" altLang="en-US" sz="2400">
                <a:solidFill>
                  <a:schemeClr val="bg1"/>
                </a:solidFill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 sz="240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l"/>
            <a:endParaRPr lang="en-GB" altLang="en-US" sz="240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l"/>
            <a:endParaRPr lang="en-GB" altLang="en-US" sz="240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l"/>
            <a:endParaRPr lang="en-GB" altLang="en-US" sz="240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l"/>
            <a:endParaRPr lang="en-GB" altLang="en-US" sz="240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l"/>
            <a:r>
              <a:rPr lang="en-GB" altLang="en-US" sz="2400">
                <a:solidFill>
                  <a:schemeClr val="bg1"/>
                </a:solidFill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 sz="2400">
                <a:solidFill>
                  <a:schemeClr val="bg1"/>
                </a:solidFill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 sz="2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>
            <a:extLst>
              <a:ext uri="{FF2B5EF4-FFF2-40B4-BE49-F238E27FC236}">
                <a16:creationId xmlns:a16="http://schemas.microsoft.com/office/drawing/2014/main" id="{E8A3993E-ACFC-B7CE-89D1-A28E15851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6400"/>
            <a:ext cx="2624138" cy="2895600"/>
          </a:xfrm>
          <a:prstGeom prst="rect">
            <a:avLst/>
          </a:prstGeom>
          <a:noFill/>
          <a:ln w="9525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 Box 6">
            <a:extLst>
              <a:ext uri="{FF2B5EF4-FFF2-40B4-BE49-F238E27FC236}">
                <a16:creationId xmlns:a16="http://schemas.microsoft.com/office/drawing/2014/main" id="{BB842864-2082-95BB-F6C5-87ADE40D2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88925"/>
            <a:ext cx="5105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CCFF99"/>
                </a:solidFill>
                <a:latin typeface="Comic Sans MS" panose="030F0702030302020204" pitchFamily="66" charset="0"/>
              </a:rPr>
              <a:t>Africa’s Size</a:t>
            </a:r>
          </a:p>
        </p:txBody>
      </p:sp>
      <p:sp>
        <p:nvSpPr>
          <p:cNvPr id="2056" name="Text Box 8">
            <a:extLst>
              <a:ext uri="{FF2B5EF4-FFF2-40B4-BE49-F238E27FC236}">
                <a16:creationId xmlns:a16="http://schemas.microsoft.com/office/drawing/2014/main" id="{021D872B-2AD1-1311-532A-4373FE8A0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029200"/>
            <a:ext cx="7924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FF00"/>
              </a:buClr>
              <a:buSzPct val="90000"/>
              <a:buFont typeface="DingMaps" pitchFamily="2" charset="0"/>
              <a:buChar char="#"/>
            </a:pPr>
            <a:r>
              <a:rPr lang="en-US" altLang="en-US" sz="2400" b="1">
                <a:solidFill>
                  <a:srgbClr val="FF9933"/>
                </a:solidFill>
                <a:latin typeface="Comic Sans MS" panose="030F0702030302020204" pitchFamily="66" charset="0"/>
              </a:rPr>
              <a:t> Second largest continent </a:t>
            </a:r>
            <a:r>
              <a:rPr lang="en-US" altLang="en-US" sz="2400" b="1">
                <a:solidFill>
                  <a:srgbClr val="FF9933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11,700,000 sq. mi.</a:t>
            </a:r>
            <a:endParaRPr lang="en-US" altLang="en-US" sz="2400" b="1">
              <a:solidFill>
                <a:srgbClr val="FF9933"/>
              </a:solidFill>
              <a:latin typeface="Comic Sans MS" panose="030F0702030302020204" pitchFamily="66" charset="0"/>
            </a:endParaRPr>
          </a:p>
          <a:p>
            <a:pPr algn="l">
              <a:spcBef>
                <a:spcPct val="50000"/>
              </a:spcBef>
              <a:buClr>
                <a:srgbClr val="FFFF00"/>
              </a:buClr>
              <a:buSzPct val="90000"/>
              <a:buFont typeface="DingMaps" pitchFamily="2" charset="0"/>
              <a:buChar char="#"/>
            </a:pPr>
            <a:r>
              <a:rPr lang="en-US" altLang="en-US" sz="2400" b="1">
                <a:solidFill>
                  <a:srgbClr val="FF9933"/>
                </a:solidFill>
                <a:latin typeface="Comic Sans MS" panose="030F0702030302020204" pitchFamily="66" charset="0"/>
              </a:rPr>
              <a:t> 10% of the world’s population.</a:t>
            </a:r>
          </a:p>
          <a:p>
            <a:pPr algn="l">
              <a:spcBef>
                <a:spcPct val="50000"/>
              </a:spcBef>
              <a:buClr>
                <a:srgbClr val="FFFF00"/>
              </a:buClr>
              <a:buSzPct val="90000"/>
              <a:buFont typeface="DingMaps" pitchFamily="2" charset="0"/>
              <a:buChar char="#"/>
            </a:pPr>
            <a:r>
              <a:rPr lang="en-US" altLang="en-US" sz="2400" b="1">
                <a:solidFill>
                  <a:srgbClr val="FF9933"/>
                </a:solidFill>
                <a:latin typeface="Comic Sans MS" panose="030F0702030302020204" pitchFamily="66" charset="0"/>
              </a:rPr>
              <a:t> 2 ½ times the size of the U. S.</a:t>
            </a:r>
          </a:p>
        </p:txBody>
      </p:sp>
      <p:sp>
        <p:nvSpPr>
          <p:cNvPr id="2057" name="Text Box 9">
            <a:extLst>
              <a:ext uri="{FF2B5EF4-FFF2-40B4-BE49-F238E27FC236}">
                <a16:creationId xmlns:a16="http://schemas.microsoft.com/office/drawing/2014/main" id="{4E35B869-E241-D435-4FA8-A97CE7F5E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600200"/>
            <a:ext cx="457200" cy="297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5</a:t>
            </a:r>
            <a:br>
              <a:rPr lang="en-US" altLang="en-US" b="1">
                <a:solidFill>
                  <a:schemeClr val="bg1"/>
                </a:solidFill>
              </a:rPr>
            </a:br>
            <a:r>
              <a:rPr lang="en-US" altLang="en-US" b="1">
                <a:solidFill>
                  <a:schemeClr val="bg1"/>
                </a:solidFill>
              </a:rPr>
              <a:t>0</a:t>
            </a:r>
            <a:br>
              <a:rPr lang="en-US" altLang="en-US" b="1">
                <a:solidFill>
                  <a:schemeClr val="bg1"/>
                </a:solidFill>
              </a:rPr>
            </a:br>
            <a:r>
              <a:rPr lang="en-US" altLang="en-US" b="1">
                <a:solidFill>
                  <a:schemeClr val="bg1"/>
                </a:solidFill>
              </a:rPr>
              <a:t>0</a:t>
            </a:r>
            <a:br>
              <a:rPr lang="en-US" altLang="en-US" b="1">
                <a:solidFill>
                  <a:schemeClr val="bg1"/>
                </a:solidFill>
              </a:rPr>
            </a:br>
            <a:r>
              <a:rPr lang="en-US" altLang="en-US" b="1">
                <a:solidFill>
                  <a:schemeClr val="bg1"/>
                </a:solidFill>
              </a:rPr>
              <a:t>0</a:t>
            </a:r>
            <a:br>
              <a:rPr lang="en-US" altLang="en-US" b="1">
                <a:solidFill>
                  <a:schemeClr val="bg1"/>
                </a:solidFill>
              </a:rPr>
            </a:br>
            <a:endParaRPr lang="en-US" altLang="en-US" b="1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M</a:t>
            </a:r>
            <a:br>
              <a:rPr lang="en-US" altLang="en-US" b="1">
                <a:solidFill>
                  <a:schemeClr val="bg1"/>
                </a:solidFill>
              </a:rPr>
            </a:br>
            <a:r>
              <a:rPr lang="en-US" altLang="en-US" b="1">
                <a:solidFill>
                  <a:schemeClr val="bg1"/>
                </a:solidFill>
              </a:rPr>
              <a:t>I</a:t>
            </a:r>
            <a:br>
              <a:rPr lang="en-US" altLang="en-US" b="1">
                <a:solidFill>
                  <a:schemeClr val="bg1"/>
                </a:solidFill>
              </a:rPr>
            </a:br>
            <a:r>
              <a:rPr lang="en-US" altLang="en-US" b="1">
                <a:solidFill>
                  <a:schemeClr val="bg1"/>
                </a:solidFill>
              </a:rPr>
              <a:t>L</a:t>
            </a:r>
            <a:br>
              <a:rPr lang="en-US" altLang="en-US" b="1">
                <a:solidFill>
                  <a:schemeClr val="bg1"/>
                </a:solidFill>
              </a:rPr>
            </a:br>
            <a:r>
              <a:rPr lang="en-US" altLang="en-US" b="1">
                <a:solidFill>
                  <a:schemeClr val="bg1"/>
                </a:solidFill>
              </a:rPr>
              <a:t>E</a:t>
            </a:r>
            <a:br>
              <a:rPr lang="en-US" altLang="en-US" b="1">
                <a:solidFill>
                  <a:schemeClr val="bg1"/>
                </a:solidFill>
              </a:rPr>
            </a:br>
            <a:r>
              <a:rPr lang="en-US" altLang="en-US" b="1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2058" name="Line 10">
            <a:extLst>
              <a:ext uri="{FF2B5EF4-FFF2-40B4-BE49-F238E27FC236}">
                <a16:creationId xmlns:a16="http://schemas.microsoft.com/office/drawing/2014/main" id="{663CAA4D-D6D5-9A66-9D3D-706D21BA242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45720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9" name="Line 11">
            <a:extLst>
              <a:ext uri="{FF2B5EF4-FFF2-40B4-BE49-F238E27FC236}">
                <a16:creationId xmlns:a16="http://schemas.microsoft.com/office/drawing/2014/main" id="{265B408F-5FA8-E733-C57E-E7913151AA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12954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60" name="Text Box 12">
            <a:extLst>
              <a:ext uri="{FF2B5EF4-FFF2-40B4-BE49-F238E27FC236}">
                <a16:creationId xmlns:a16="http://schemas.microsoft.com/office/drawing/2014/main" id="{F8E49015-9DB5-8A60-31D8-3058778C3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1430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4 6 0 0    M I L E S</a:t>
            </a:r>
          </a:p>
        </p:txBody>
      </p:sp>
      <p:sp>
        <p:nvSpPr>
          <p:cNvPr id="2061" name="Line 13">
            <a:extLst>
              <a:ext uri="{FF2B5EF4-FFF2-40B4-BE49-F238E27FC236}">
                <a16:creationId xmlns:a16="http://schemas.microsoft.com/office/drawing/2014/main" id="{CB5AAB4F-4435-7A70-97F1-09401FBABA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15000" y="12954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62" name="Line 14">
            <a:extLst>
              <a:ext uri="{FF2B5EF4-FFF2-40B4-BE49-F238E27FC236}">
                <a16:creationId xmlns:a16="http://schemas.microsoft.com/office/drawing/2014/main" id="{80BDE837-815A-87A4-76BA-97EAD169262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24200" y="12954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131B18E-8366-DDE1-0663-81168FB6A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228600"/>
            <a:ext cx="5583237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ext Box 3">
            <a:extLst>
              <a:ext uri="{FF2B5EF4-FFF2-40B4-BE49-F238E27FC236}">
                <a16:creationId xmlns:a16="http://schemas.microsoft.com/office/drawing/2014/main" id="{F3A25D87-FEA5-B8D6-F5EE-F968D8B7F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97025"/>
            <a:ext cx="2438400" cy="2289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3333FF"/>
                </a:solidFill>
                <a:latin typeface="Comic Sans MS" panose="030F0702030302020204" pitchFamily="66" charset="0"/>
              </a:rPr>
              <a:t>Bodies</a:t>
            </a:r>
          </a:p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3333FF"/>
                </a:solidFill>
                <a:latin typeface="Comic Sans MS" panose="030F0702030302020204" pitchFamily="66" charset="0"/>
              </a:rPr>
              <a:t>Of</a:t>
            </a:r>
          </a:p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3333FF"/>
                </a:solidFill>
                <a:latin typeface="Comic Sans MS" panose="030F0702030302020204" pitchFamily="66" charset="0"/>
              </a:rPr>
              <a:t>Water</a:t>
            </a: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2903B282-D884-3165-D57B-08CBD8CC9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20980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0066FF"/>
                </a:solidFill>
              </a:rPr>
              <a:t>Nile</a:t>
            </a:r>
            <a:r>
              <a:rPr lang="en-US" altLang="en-US" sz="1600" b="1">
                <a:solidFill>
                  <a:srgbClr val="0066FF"/>
                </a:solidFill>
              </a:rPr>
              <a:t> </a:t>
            </a:r>
            <a:r>
              <a:rPr lang="en-US" altLang="en-US" sz="1200" b="1">
                <a:solidFill>
                  <a:srgbClr val="0066FF"/>
                </a:solidFill>
              </a:rPr>
              <a:t>River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5B7D86C9-3575-B7B3-7838-15F9D7703F03}"/>
              </a:ext>
            </a:extLst>
          </p:cNvPr>
          <p:cNvSpPr txBox="1">
            <a:spLocks noChangeArrowheads="1"/>
          </p:cNvSpPr>
          <p:nvPr/>
        </p:nvSpPr>
        <p:spPr bwMode="auto">
          <a:xfrm rot="-1956792">
            <a:off x="5486400" y="3459163"/>
            <a:ext cx="1219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0066FF"/>
                </a:solidFill>
              </a:rPr>
              <a:t>Congo River</a:t>
            </a:r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9554D3EF-998E-33B6-2933-67E8C2836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724400"/>
            <a:ext cx="121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0066FF"/>
                </a:solidFill>
              </a:rPr>
              <a:t>Zambezi River</a:t>
            </a:r>
          </a:p>
        </p:txBody>
      </p:sp>
      <p:sp>
        <p:nvSpPr>
          <p:cNvPr id="3079" name="Text Box 7">
            <a:extLst>
              <a:ext uri="{FF2B5EF4-FFF2-40B4-BE49-F238E27FC236}">
                <a16:creationId xmlns:a16="http://schemas.microsoft.com/office/drawing/2014/main" id="{BA9320A8-79B5-E2FB-53B1-876226150C29}"/>
              </a:ext>
            </a:extLst>
          </p:cNvPr>
          <p:cNvSpPr txBox="1">
            <a:spLocks noChangeArrowheads="1"/>
          </p:cNvSpPr>
          <p:nvPr/>
        </p:nvSpPr>
        <p:spPr bwMode="auto">
          <a:xfrm rot="1362170">
            <a:off x="3962400" y="251460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0066FF"/>
                </a:solidFill>
              </a:rPr>
              <a:t>Niger</a:t>
            </a:r>
            <a:r>
              <a:rPr lang="en-US" altLang="en-US" sz="1600" b="1">
                <a:solidFill>
                  <a:srgbClr val="0066FF"/>
                </a:solidFill>
              </a:rPr>
              <a:t> </a:t>
            </a:r>
            <a:r>
              <a:rPr lang="en-US" altLang="en-US" sz="1200" b="1">
                <a:solidFill>
                  <a:srgbClr val="0066FF"/>
                </a:solidFill>
              </a:rPr>
              <a:t>River</a:t>
            </a:r>
          </a:p>
        </p:txBody>
      </p:sp>
      <p:sp>
        <p:nvSpPr>
          <p:cNvPr id="3080" name="Text Box 8">
            <a:extLst>
              <a:ext uri="{FF2B5EF4-FFF2-40B4-BE49-F238E27FC236}">
                <a16:creationId xmlns:a16="http://schemas.microsoft.com/office/drawing/2014/main" id="{54FACFCB-0FD7-1477-0D25-94D995442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63880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0066FF"/>
                </a:solidFill>
              </a:rPr>
              <a:t>Orange</a:t>
            </a:r>
            <a:r>
              <a:rPr lang="en-US" altLang="en-US" sz="1600" b="1">
                <a:solidFill>
                  <a:srgbClr val="0066FF"/>
                </a:solidFill>
              </a:rPr>
              <a:t> </a:t>
            </a:r>
            <a:r>
              <a:rPr lang="en-US" altLang="en-US" sz="1200" b="1">
                <a:solidFill>
                  <a:srgbClr val="0066FF"/>
                </a:solidFill>
              </a:rPr>
              <a:t>River</a:t>
            </a:r>
          </a:p>
        </p:txBody>
      </p:sp>
      <p:sp>
        <p:nvSpPr>
          <p:cNvPr id="3081" name="Text Box 9">
            <a:extLst>
              <a:ext uri="{FF2B5EF4-FFF2-40B4-BE49-F238E27FC236}">
                <a16:creationId xmlns:a16="http://schemas.microsoft.com/office/drawing/2014/main" id="{8A7B2322-0B2A-B958-E1A6-B8769E7B6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3340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0066FF"/>
                </a:solidFill>
              </a:rPr>
              <a:t>Limpopo</a:t>
            </a:r>
            <a:r>
              <a:rPr lang="en-US" altLang="en-US" sz="1600" b="1">
                <a:solidFill>
                  <a:srgbClr val="0066FF"/>
                </a:solidFill>
              </a:rPr>
              <a:t> </a:t>
            </a:r>
            <a:r>
              <a:rPr lang="en-US" altLang="en-US" sz="1200" b="1">
                <a:solidFill>
                  <a:srgbClr val="0066FF"/>
                </a:solidFill>
              </a:rPr>
              <a:t>River</a:t>
            </a:r>
          </a:p>
        </p:txBody>
      </p:sp>
      <p:sp>
        <p:nvSpPr>
          <p:cNvPr id="3082" name="Text Box 10">
            <a:extLst>
              <a:ext uri="{FF2B5EF4-FFF2-40B4-BE49-F238E27FC236}">
                <a16:creationId xmlns:a16="http://schemas.microsoft.com/office/drawing/2014/main" id="{DB9B7B95-9DAF-064B-E764-5A9910836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63563"/>
            <a:ext cx="2057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0066FF"/>
                </a:solidFill>
              </a:rPr>
              <a:t>Mediterranean Sea</a:t>
            </a:r>
          </a:p>
        </p:txBody>
      </p:sp>
      <p:sp>
        <p:nvSpPr>
          <p:cNvPr id="3083" name="Text Box 11">
            <a:extLst>
              <a:ext uri="{FF2B5EF4-FFF2-40B4-BE49-F238E27FC236}">
                <a16:creationId xmlns:a16="http://schemas.microsoft.com/office/drawing/2014/main" id="{0035439B-58D7-DCE6-595C-1D29FA633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4958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0066FF"/>
                </a:solidFill>
              </a:rPr>
              <a:t>Atlantic Ocean</a:t>
            </a:r>
          </a:p>
        </p:txBody>
      </p:sp>
      <p:sp>
        <p:nvSpPr>
          <p:cNvPr id="3084" name="Text Box 12">
            <a:extLst>
              <a:ext uri="{FF2B5EF4-FFF2-40B4-BE49-F238E27FC236}">
                <a16:creationId xmlns:a16="http://schemas.microsoft.com/office/drawing/2014/main" id="{799071F3-F73D-8979-E2A0-078E1C5D1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62484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0066FF"/>
                </a:solidFill>
              </a:rPr>
              <a:t>Pacific Ocean</a:t>
            </a:r>
          </a:p>
        </p:txBody>
      </p:sp>
      <p:sp>
        <p:nvSpPr>
          <p:cNvPr id="3085" name="Text Box 13">
            <a:extLst>
              <a:ext uri="{FF2B5EF4-FFF2-40B4-BE49-F238E27FC236}">
                <a16:creationId xmlns:a16="http://schemas.microsoft.com/office/drawing/2014/main" id="{1949CF6C-FF14-64BE-D0E6-C9B28EF19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0386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0066FF"/>
                </a:solidFill>
              </a:rPr>
              <a:t>Indian Ocean</a:t>
            </a:r>
          </a:p>
        </p:txBody>
      </p:sp>
      <p:sp>
        <p:nvSpPr>
          <p:cNvPr id="3086" name="Text Box 14">
            <a:extLst>
              <a:ext uri="{FF2B5EF4-FFF2-40B4-BE49-F238E27FC236}">
                <a16:creationId xmlns:a16="http://schemas.microsoft.com/office/drawing/2014/main" id="{F3563E61-AB0B-4DBE-245F-234D49B1422B}"/>
              </a:ext>
            </a:extLst>
          </p:cNvPr>
          <p:cNvSpPr txBox="1">
            <a:spLocks noChangeArrowheads="1"/>
          </p:cNvSpPr>
          <p:nvPr/>
        </p:nvSpPr>
        <p:spPr bwMode="auto">
          <a:xfrm rot="2805094">
            <a:off x="6704807" y="1905794"/>
            <a:ext cx="1600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0066FF"/>
                </a:solidFill>
              </a:rPr>
              <a:t>Red Sea</a:t>
            </a:r>
          </a:p>
        </p:txBody>
      </p:sp>
      <p:sp>
        <p:nvSpPr>
          <p:cNvPr id="3087" name="Text Box 15">
            <a:extLst>
              <a:ext uri="{FF2B5EF4-FFF2-40B4-BE49-F238E27FC236}">
                <a16:creationId xmlns:a16="http://schemas.microsoft.com/office/drawing/2014/main" id="{2041094E-F71B-00F9-EE8C-D15A19974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6576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0066FF"/>
                </a:solidFill>
              </a:rPr>
              <a:t>L. Victoria</a:t>
            </a:r>
          </a:p>
        </p:txBody>
      </p:sp>
      <p:sp>
        <p:nvSpPr>
          <p:cNvPr id="3088" name="Text Box 16">
            <a:extLst>
              <a:ext uri="{FF2B5EF4-FFF2-40B4-BE49-F238E27FC236}">
                <a16:creationId xmlns:a16="http://schemas.microsoft.com/office/drawing/2014/main" id="{003201D4-F795-8148-5210-1324D5093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2766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0066FF"/>
                </a:solidFill>
              </a:rPr>
              <a:t>L. Albert</a:t>
            </a:r>
            <a:r>
              <a:rPr lang="en-US" altLang="en-US" sz="1200" b="1">
                <a:solidFill>
                  <a:srgbClr val="0066FF"/>
                </a:solidFill>
                <a:sym typeface="Wingdings" panose="05000000000000000000" pitchFamily="2" charset="2"/>
              </a:rPr>
              <a:t>--&gt;</a:t>
            </a:r>
            <a:endParaRPr lang="en-US" altLang="en-US" sz="1200" b="1">
              <a:solidFill>
                <a:srgbClr val="0066FF"/>
              </a:solidFill>
            </a:endParaRPr>
          </a:p>
        </p:txBody>
      </p:sp>
      <p:sp>
        <p:nvSpPr>
          <p:cNvPr id="3089" name="Text Box 17">
            <a:extLst>
              <a:ext uri="{FF2B5EF4-FFF2-40B4-BE49-F238E27FC236}">
                <a16:creationId xmlns:a16="http://schemas.microsoft.com/office/drawing/2014/main" id="{4E3E634E-81C4-FB04-F220-F659FDE7D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514600"/>
            <a:ext cx="1066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0066FF"/>
                </a:solidFill>
              </a:rPr>
              <a:t>L. Chad-</a:t>
            </a:r>
            <a:r>
              <a:rPr lang="en-US" altLang="en-US" sz="1200" b="1">
                <a:solidFill>
                  <a:srgbClr val="0066FF"/>
                </a:solidFill>
                <a:sym typeface="Wingdings" panose="05000000000000000000" pitchFamily="2" charset="2"/>
              </a:rPr>
              <a:t>-&gt;</a:t>
            </a:r>
            <a:endParaRPr lang="en-US" altLang="en-US" sz="1200" b="1">
              <a:solidFill>
                <a:srgbClr val="0066FF"/>
              </a:solidFill>
            </a:endParaRPr>
          </a:p>
        </p:txBody>
      </p:sp>
      <p:sp>
        <p:nvSpPr>
          <p:cNvPr id="3090" name="Text Box 18">
            <a:extLst>
              <a:ext uri="{FF2B5EF4-FFF2-40B4-BE49-F238E27FC236}">
                <a16:creationId xmlns:a16="http://schemas.microsoft.com/office/drawing/2014/main" id="{54A4C4BA-D7CC-C4D7-37C5-50FEB606E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0386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0066FF"/>
                </a:solidFill>
              </a:rPr>
              <a:t>L. Tanganyika</a:t>
            </a:r>
            <a:r>
              <a:rPr lang="en-US" altLang="en-US" sz="1200" b="1">
                <a:solidFill>
                  <a:srgbClr val="0066FF"/>
                </a:solidFill>
                <a:sym typeface="Wingdings" panose="05000000000000000000" pitchFamily="2" charset="2"/>
              </a:rPr>
              <a:t>-&gt;</a:t>
            </a:r>
            <a:endParaRPr lang="en-US" altLang="en-US" sz="1200" b="1">
              <a:solidFill>
                <a:srgbClr val="0066FF"/>
              </a:solidFill>
            </a:endParaRPr>
          </a:p>
        </p:txBody>
      </p:sp>
      <p:sp>
        <p:nvSpPr>
          <p:cNvPr id="3091" name="Text Box 19">
            <a:extLst>
              <a:ext uri="{FF2B5EF4-FFF2-40B4-BE49-F238E27FC236}">
                <a16:creationId xmlns:a16="http://schemas.microsoft.com/office/drawing/2014/main" id="{8F0193B6-6A19-907F-9BD4-0746F5830CC4}"/>
              </a:ext>
            </a:extLst>
          </p:cNvPr>
          <p:cNvSpPr txBox="1">
            <a:spLocks noChangeArrowheads="1"/>
          </p:cNvSpPr>
          <p:nvPr/>
        </p:nvSpPr>
        <p:spPr bwMode="auto">
          <a:xfrm rot="4012749">
            <a:off x="7444582" y="3024981"/>
            <a:ext cx="1600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0066FF"/>
                </a:solidFill>
              </a:rPr>
              <a:t>&lt;--Gulf of Aden</a:t>
            </a:r>
          </a:p>
        </p:txBody>
      </p:sp>
      <p:sp>
        <p:nvSpPr>
          <p:cNvPr id="3092" name="Line 20">
            <a:extLst>
              <a:ext uri="{FF2B5EF4-FFF2-40B4-BE49-F238E27FC236}">
                <a16:creationId xmlns:a16="http://schemas.microsoft.com/office/drawing/2014/main" id="{DF6B0A53-68A1-40EA-1FA2-07B956A56E41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6477000"/>
            <a:ext cx="381000" cy="1524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8" grpId="0"/>
      <p:bldP spid="3080" grpId="0"/>
      <p:bldP spid="3081" grpId="0"/>
      <p:bldP spid="3082" grpId="0"/>
      <p:bldP spid="3083" grpId="0"/>
      <p:bldP spid="3084" grpId="0"/>
      <p:bldP spid="3085" grpId="0"/>
      <p:bldP spid="3086" grpId="0"/>
      <p:bldP spid="3087" grpId="0"/>
      <p:bldP spid="3088" grpId="0"/>
      <p:bldP spid="3089" grpId="0"/>
      <p:bldP spid="3090" grpId="0"/>
      <p:bldP spid="30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5F4598E3-3E13-E97F-AE49-4681ADCFB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81000"/>
            <a:ext cx="678180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CCFF99"/>
                </a:solidFill>
                <a:latin typeface="Comic Sans MS" panose="030F0702030302020204" pitchFamily="66" charset="0"/>
              </a:rPr>
              <a:t>The Mighty Nile River:</a:t>
            </a:r>
            <a:br>
              <a:rPr lang="en-US" altLang="en-US" sz="4400" b="1">
                <a:solidFill>
                  <a:srgbClr val="CCFF99"/>
                </a:solidFill>
                <a:latin typeface="Comic Sans MS" panose="030F0702030302020204" pitchFamily="66" charset="0"/>
              </a:rPr>
            </a:br>
            <a:r>
              <a:rPr lang="en-US" altLang="en-US" sz="3200" b="1">
                <a:solidFill>
                  <a:srgbClr val="FF9900"/>
                </a:solidFill>
                <a:latin typeface="Comic Sans MS" panose="030F0702030302020204" pitchFamily="66" charset="0"/>
              </a:rPr>
              <a:t>“Longest River in the World”</a:t>
            </a: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3D039C5C-FF60-190D-14F8-963E5DB16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6"/>
          <a:stretch>
            <a:fillRect/>
          </a:stretch>
        </p:blipFill>
        <p:spPr bwMode="auto">
          <a:xfrm>
            <a:off x="1905000" y="1905000"/>
            <a:ext cx="5443538" cy="4365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Rectangle 7">
            <a:extLst>
              <a:ext uri="{FF2B5EF4-FFF2-40B4-BE49-F238E27FC236}">
                <a16:creationId xmlns:a16="http://schemas.microsoft.com/office/drawing/2014/main" id="{F80F31EA-83CB-2375-FD62-8F33C29EA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124200"/>
            <a:ext cx="990600" cy="228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40" name="Line 8">
            <a:extLst>
              <a:ext uri="{FF2B5EF4-FFF2-40B4-BE49-F238E27FC236}">
                <a16:creationId xmlns:a16="http://schemas.microsoft.com/office/drawing/2014/main" id="{C8DD59E8-90DF-1F4B-4CB3-2BD6071A5C1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6600" y="2819400"/>
            <a:ext cx="533400" cy="22860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A9ADCBCD-123B-7954-9060-52C12D5E7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81000"/>
            <a:ext cx="640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CCFF99"/>
                </a:solidFill>
                <a:latin typeface="Comic Sans MS" panose="030F0702030302020204" pitchFamily="66" charset="0"/>
              </a:rPr>
              <a:t>The Congo River Basin</a:t>
            </a:r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3F3F9F0C-4411-A922-FE95-F02545ED0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4800600" cy="461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Text Box 5">
            <a:extLst>
              <a:ext uri="{FF2B5EF4-FFF2-40B4-BE49-F238E27FC236}">
                <a16:creationId xmlns:a16="http://schemas.microsoft.com/office/drawing/2014/main" id="{9344DAD9-696D-60BE-AD84-35967B104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057400"/>
            <a:ext cx="3581400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FF00"/>
              </a:buClr>
              <a:buSzPct val="90000"/>
              <a:buFont typeface="DingMaps" pitchFamily="2" charset="0"/>
              <a:buChar char="#"/>
            </a:pPr>
            <a:r>
              <a:rPr lang="en-US" altLang="en-US" sz="2400" b="1">
                <a:solidFill>
                  <a:srgbClr val="FF9933"/>
                </a:solidFill>
                <a:latin typeface="Comic Sans MS" panose="030F0702030302020204" pitchFamily="66" charset="0"/>
              </a:rPr>
              <a:t>Covers 12% of the</a:t>
            </a:r>
            <a:br>
              <a:rPr lang="en-US" altLang="en-US" sz="2400" b="1">
                <a:solidFill>
                  <a:srgbClr val="FF9933"/>
                </a:solidFill>
                <a:latin typeface="Comic Sans MS" panose="030F0702030302020204" pitchFamily="66" charset="0"/>
              </a:rPr>
            </a:br>
            <a:r>
              <a:rPr lang="en-US" altLang="en-US" sz="2400" b="1">
                <a:solidFill>
                  <a:srgbClr val="FF9933"/>
                </a:solidFill>
                <a:latin typeface="Comic Sans MS" panose="030F0702030302020204" pitchFamily="66" charset="0"/>
              </a:rPr>
              <a:t>continent.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SzPct val="90000"/>
              <a:buFont typeface="DingMaps" pitchFamily="2" charset="0"/>
              <a:buChar char="#"/>
            </a:pPr>
            <a:r>
              <a:rPr lang="en-US" altLang="en-US" sz="2400" b="1">
                <a:solidFill>
                  <a:srgbClr val="FF9933"/>
                </a:solidFill>
                <a:latin typeface="Comic Sans MS" panose="030F0702030302020204" pitchFamily="66" charset="0"/>
              </a:rPr>
              <a:t>Extends over 9</a:t>
            </a:r>
            <a:br>
              <a:rPr lang="en-US" altLang="en-US" sz="2400" b="1">
                <a:solidFill>
                  <a:srgbClr val="FF9933"/>
                </a:solidFill>
                <a:latin typeface="Comic Sans MS" panose="030F0702030302020204" pitchFamily="66" charset="0"/>
              </a:rPr>
            </a:br>
            <a:r>
              <a:rPr lang="en-US" altLang="en-US" sz="2400" b="1">
                <a:solidFill>
                  <a:srgbClr val="FF9933"/>
                </a:solidFill>
                <a:latin typeface="Comic Sans MS" panose="030F0702030302020204" pitchFamily="66" charset="0"/>
              </a:rPr>
              <a:t>countries.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SzPct val="90000"/>
              <a:buFont typeface="DingMaps" pitchFamily="2" charset="0"/>
              <a:buChar char="#"/>
            </a:pPr>
            <a:r>
              <a:rPr lang="en-US" altLang="en-US" sz="2400" b="1">
                <a:solidFill>
                  <a:srgbClr val="FF9933"/>
                </a:solidFill>
                <a:latin typeface="Comic Sans MS" panose="030F0702030302020204" pitchFamily="66" charset="0"/>
              </a:rPr>
              <a:t>2,720 miles long.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SzPct val="90000"/>
              <a:buFont typeface="DingMaps" pitchFamily="2" charset="0"/>
              <a:buChar char="#"/>
            </a:pPr>
            <a:r>
              <a:rPr lang="en-US" altLang="en-US" sz="2400" b="1">
                <a:solidFill>
                  <a:srgbClr val="FF9933"/>
                </a:solidFill>
                <a:latin typeface="Comic Sans MS" panose="030F0702030302020204" pitchFamily="66" charset="0"/>
              </a:rPr>
              <a:t>99% of the country</a:t>
            </a:r>
            <a:br>
              <a:rPr lang="en-US" altLang="en-US" sz="2400" b="1">
                <a:solidFill>
                  <a:srgbClr val="FF9933"/>
                </a:solidFill>
                <a:latin typeface="Comic Sans MS" panose="030F0702030302020204" pitchFamily="66" charset="0"/>
              </a:rPr>
            </a:br>
            <a:r>
              <a:rPr lang="en-US" altLang="en-US" sz="2400" b="1">
                <a:solidFill>
                  <a:srgbClr val="FF9933"/>
                </a:solidFill>
                <a:latin typeface="Comic Sans MS" panose="030F0702030302020204" pitchFamily="66" charset="0"/>
              </a:rPr>
              <a:t>of Zaire is in the</a:t>
            </a:r>
            <a:br>
              <a:rPr lang="en-US" altLang="en-US" sz="2400" b="1">
                <a:solidFill>
                  <a:srgbClr val="FF9933"/>
                </a:solidFill>
                <a:latin typeface="Comic Sans MS" panose="030F0702030302020204" pitchFamily="66" charset="0"/>
              </a:rPr>
            </a:br>
            <a:r>
              <a:rPr lang="en-US" altLang="en-US" sz="2400" b="1">
                <a:solidFill>
                  <a:srgbClr val="FF9933"/>
                </a:solidFill>
                <a:latin typeface="Comic Sans MS" panose="030F0702030302020204" pitchFamily="66" charset="0"/>
              </a:rPr>
              <a:t>Congo River basin.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6965767C-F1B3-715B-D289-E2E2B470C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81000"/>
            <a:ext cx="640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CCFF99"/>
                </a:solidFill>
                <a:latin typeface="Comic Sans MS" panose="030F0702030302020204" pitchFamily="66" charset="0"/>
              </a:rPr>
              <a:t>The Niger River Basin</a:t>
            </a: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BC956403-A1F1-6759-D467-FDBDFFDFB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105400"/>
            <a:ext cx="5181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FF00"/>
              </a:buClr>
              <a:buSzPct val="90000"/>
              <a:buFont typeface="DingMaps" pitchFamily="2" charset="0"/>
              <a:buChar char="#"/>
            </a:pPr>
            <a:r>
              <a:rPr lang="en-US" altLang="en-US" sz="2400" b="1">
                <a:solidFill>
                  <a:srgbClr val="FF9933"/>
                </a:solidFill>
                <a:latin typeface="Comic Sans MS" panose="030F0702030302020204" pitchFamily="66" charset="0"/>
              </a:rPr>
              <a:t> Covers 7.5% of the continent.</a:t>
            </a:r>
          </a:p>
          <a:p>
            <a:pPr algn="l">
              <a:spcBef>
                <a:spcPct val="50000"/>
              </a:spcBef>
              <a:buClr>
                <a:srgbClr val="FFFF00"/>
              </a:buClr>
              <a:buSzPct val="90000"/>
              <a:buFont typeface="DingMaps" pitchFamily="2" charset="0"/>
              <a:buChar char="#"/>
            </a:pPr>
            <a:r>
              <a:rPr lang="en-US" altLang="en-US" sz="2400" b="1">
                <a:solidFill>
                  <a:srgbClr val="FF9933"/>
                </a:solidFill>
                <a:latin typeface="Comic Sans MS" panose="030F0702030302020204" pitchFamily="66" charset="0"/>
              </a:rPr>
              <a:t> Extends over 10 countries.</a:t>
            </a:r>
          </a:p>
          <a:p>
            <a:pPr algn="l">
              <a:spcBef>
                <a:spcPct val="50000"/>
              </a:spcBef>
              <a:buClr>
                <a:srgbClr val="FFFF00"/>
              </a:buClr>
              <a:buSzPct val="90000"/>
              <a:buFont typeface="DingMaps" pitchFamily="2" charset="0"/>
              <a:buChar char="#"/>
            </a:pPr>
            <a:r>
              <a:rPr lang="en-US" altLang="en-US" sz="2400" b="1">
                <a:solidFill>
                  <a:srgbClr val="FF9933"/>
                </a:solidFill>
                <a:latin typeface="Comic Sans MS" panose="030F0702030302020204" pitchFamily="66" charset="0"/>
              </a:rPr>
              <a:t> 2,600 miles long.</a:t>
            </a:r>
          </a:p>
        </p:txBody>
      </p:sp>
      <p:pic>
        <p:nvPicPr>
          <p:cNvPr id="29702" name="Picture 6">
            <a:extLst>
              <a:ext uri="{FF2B5EF4-FFF2-40B4-BE49-F238E27FC236}">
                <a16:creationId xmlns:a16="http://schemas.microsoft.com/office/drawing/2014/main" id="{DA6FEB58-93CB-20E9-FE64-1C6AABAA9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5715000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BAE19C89-3B0C-CE5B-00E6-968DB87C6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04800"/>
            <a:ext cx="5867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CCFF99"/>
                </a:solidFill>
                <a:latin typeface="Comic Sans MS" panose="030F0702030302020204" pitchFamily="66" charset="0"/>
              </a:rPr>
              <a:t>Hydroelectric Power</a:t>
            </a:r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FEFA5C37-C841-88B3-8818-45213A477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306513"/>
            <a:ext cx="6991350" cy="494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E7B68FA7-ED10-B8AE-304E-7132E0549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"/>
            <a:ext cx="5583238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ext Box 3">
            <a:extLst>
              <a:ext uri="{FF2B5EF4-FFF2-40B4-BE49-F238E27FC236}">
                <a16:creationId xmlns:a16="http://schemas.microsoft.com/office/drawing/2014/main" id="{2885E17F-545F-E36A-1E5D-0198914E1923}"/>
              </a:ext>
            </a:extLst>
          </p:cNvPr>
          <p:cNvSpPr txBox="1">
            <a:spLocks noChangeArrowheads="1"/>
          </p:cNvSpPr>
          <p:nvPr/>
        </p:nvSpPr>
        <p:spPr bwMode="auto">
          <a:xfrm rot="-2580951">
            <a:off x="6019800" y="57150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Drajensburg Mts.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8443539E-3F99-A452-3BE2-82E5373AF388}"/>
              </a:ext>
            </a:extLst>
          </p:cNvPr>
          <p:cNvSpPr txBox="1">
            <a:spLocks noChangeArrowheads="1"/>
          </p:cNvSpPr>
          <p:nvPr/>
        </p:nvSpPr>
        <p:spPr bwMode="auto">
          <a:xfrm rot="2868933">
            <a:off x="6652419" y="4091781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Ruwenzori Mts.</a:t>
            </a: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238AA8CB-B908-BCFA-D503-F6CA11738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3528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sz="1200" b="1">
                <a:cs typeface="Arial" panose="020B0604020202020204" pitchFamily="34" charset="0"/>
              </a:rPr>
              <a:t>Δ</a:t>
            </a:r>
            <a:r>
              <a:rPr lang="en-US" altLang="en-US" sz="1200" b="1">
                <a:cs typeface="Arial" panose="020B0604020202020204" pitchFamily="34" charset="0"/>
              </a:rPr>
              <a:t> </a:t>
            </a:r>
            <a:r>
              <a:rPr lang="en-US" altLang="en-US" sz="1200" b="1"/>
              <a:t>Mt. Kenya</a:t>
            </a:r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53FB2C62-C972-9DC5-2243-EDB173E0E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6576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sz="1200" b="1">
                <a:cs typeface="Arial" panose="020B0604020202020204" pitchFamily="34" charset="0"/>
              </a:rPr>
              <a:t>Δ</a:t>
            </a:r>
            <a:r>
              <a:rPr lang="en-US" altLang="en-US" sz="1200" b="1">
                <a:cs typeface="Arial" panose="020B0604020202020204" pitchFamily="34" charset="0"/>
              </a:rPr>
              <a:t> </a:t>
            </a:r>
            <a:r>
              <a:rPr lang="en-US" altLang="en-US" sz="1200" b="1"/>
              <a:t>Mt. Kilimanjaro</a:t>
            </a:r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id="{1250E416-1C8A-3154-047A-4F07C2118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0825"/>
            <a:ext cx="2438400" cy="2289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latin typeface="Comic Sans MS" panose="030F0702030302020204" pitchFamily="66" charset="0"/>
              </a:rPr>
              <a:t>Mountains</a:t>
            </a:r>
          </a:p>
          <a:p>
            <a:pPr>
              <a:spcBef>
                <a:spcPct val="50000"/>
              </a:spcBef>
            </a:pPr>
            <a:r>
              <a:rPr lang="en-US" altLang="en-US" sz="3600" b="1">
                <a:latin typeface="Comic Sans MS" panose="030F0702030302020204" pitchFamily="66" charset="0"/>
              </a:rPr>
              <a:t>&amp;</a:t>
            </a:r>
          </a:p>
          <a:p>
            <a:pPr>
              <a:spcBef>
                <a:spcPct val="50000"/>
              </a:spcBef>
            </a:pPr>
            <a:r>
              <a:rPr lang="en-US" altLang="en-US" sz="3600" b="1">
                <a:latin typeface="Comic Sans MS" panose="030F0702030302020204" pitchFamily="66" charset="0"/>
              </a:rPr>
              <a:t>Peaks</a:t>
            </a:r>
          </a:p>
        </p:txBody>
      </p:sp>
      <p:sp>
        <p:nvSpPr>
          <p:cNvPr id="4104" name="Text Box 8">
            <a:extLst>
              <a:ext uri="{FF2B5EF4-FFF2-40B4-BE49-F238E27FC236}">
                <a16:creationId xmlns:a16="http://schemas.microsoft.com/office/drawing/2014/main" id="{FDFE4BC7-4CF7-76C0-0CC1-0C68351D87AD}"/>
              </a:ext>
            </a:extLst>
          </p:cNvPr>
          <p:cNvSpPr txBox="1">
            <a:spLocks noChangeArrowheads="1"/>
          </p:cNvSpPr>
          <p:nvPr/>
        </p:nvSpPr>
        <p:spPr bwMode="auto">
          <a:xfrm rot="-1672492">
            <a:off x="3733800" y="6858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Atlas Mts.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515</Words>
  <Application>Microsoft Office PowerPoint</Application>
  <PresentationFormat>On-screen Show (4:3)</PresentationFormat>
  <Paragraphs>152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Comic Sans MS</vt:lpstr>
      <vt:lpstr>DingMaps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Alvord 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of Africa</dc:title>
  <dc:creator>supojer;Mr. Clutter</dc:creator>
  <cp:lastModifiedBy>Nayan GRIFFITHS</cp:lastModifiedBy>
  <cp:revision>81</cp:revision>
  <dcterms:created xsi:type="dcterms:W3CDTF">2004-09-21T15:46:07Z</dcterms:created>
  <dcterms:modified xsi:type="dcterms:W3CDTF">2023-06-05T11:22:23Z</dcterms:modified>
</cp:coreProperties>
</file>